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1" autoAdjust="0"/>
    <p:restoredTop sz="94660"/>
  </p:normalViewPr>
  <p:slideViewPr>
    <p:cSldViewPr snapToGrid="0">
      <p:cViewPr varScale="1">
        <p:scale>
          <a:sx n="72" d="100"/>
          <a:sy n="72" d="100"/>
        </p:scale>
        <p:origin x="1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C0B75-8CED-4970-9EEA-B90C1A9BCF2B}" type="datetimeFigureOut">
              <a:rPr lang="en-US" smtClean="0"/>
              <a:t>6/29/2015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A1A51C-7476-46BA-BFBF-1D4354ED1F39}" type="slidenum">
              <a:rPr lang="en-US" smtClean="0"/>
              <a:t>‹#›</a:t>
            </a:fld>
            <a:endParaRPr lang="en-US"/>
          </a:p>
        </p:txBody>
      </p:sp>
    </p:spTree>
    <p:extLst>
      <p:ext uri="{BB962C8B-B14F-4D97-AF65-F5344CB8AC3E}">
        <p14:creationId xmlns:p14="http://schemas.microsoft.com/office/powerpoint/2010/main" val="141686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1A51C-7476-46BA-BFBF-1D4354ED1F39}" type="slidenum">
              <a:rPr lang="en-US" smtClean="0"/>
              <a:t>1</a:t>
            </a:fld>
            <a:endParaRPr lang="en-US"/>
          </a:p>
        </p:txBody>
      </p:sp>
    </p:spTree>
    <p:extLst>
      <p:ext uri="{BB962C8B-B14F-4D97-AF65-F5344CB8AC3E}">
        <p14:creationId xmlns:p14="http://schemas.microsoft.com/office/powerpoint/2010/main" val="241833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spatial</a:t>
            </a:r>
            <a:r>
              <a:rPr lang="en-US" baseline="0" dirty="0" smtClean="0"/>
              <a:t> distribution of conflict</a:t>
            </a:r>
            <a:endParaRPr lang="en-US" dirty="0"/>
          </a:p>
        </p:txBody>
      </p:sp>
      <p:sp>
        <p:nvSpPr>
          <p:cNvPr id="4" name="Slide Number Placeholder 3"/>
          <p:cNvSpPr>
            <a:spLocks noGrp="1"/>
          </p:cNvSpPr>
          <p:nvPr>
            <p:ph type="sldNum" sz="quarter" idx="10"/>
          </p:nvPr>
        </p:nvSpPr>
        <p:spPr/>
        <p:txBody>
          <a:bodyPr/>
          <a:lstStyle/>
          <a:p>
            <a:fld id="{E5A1A51C-7476-46BA-BFBF-1D4354ED1F39}" type="slidenum">
              <a:rPr lang="en-US" smtClean="0"/>
              <a:t>7</a:t>
            </a:fld>
            <a:endParaRPr lang="en-US"/>
          </a:p>
        </p:txBody>
      </p:sp>
    </p:spTree>
    <p:extLst>
      <p:ext uri="{BB962C8B-B14F-4D97-AF65-F5344CB8AC3E}">
        <p14:creationId xmlns:p14="http://schemas.microsoft.com/office/powerpoint/2010/main" val="30476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table</a:t>
            </a:r>
            <a:endParaRPr lang="en-US" dirty="0"/>
          </a:p>
        </p:txBody>
      </p:sp>
      <p:sp>
        <p:nvSpPr>
          <p:cNvPr id="4" name="Slide Number Placeholder 3"/>
          <p:cNvSpPr>
            <a:spLocks noGrp="1"/>
          </p:cNvSpPr>
          <p:nvPr>
            <p:ph type="sldNum" sz="quarter" idx="10"/>
          </p:nvPr>
        </p:nvSpPr>
        <p:spPr/>
        <p:txBody>
          <a:bodyPr/>
          <a:lstStyle/>
          <a:p>
            <a:fld id="{E5A1A51C-7476-46BA-BFBF-1D4354ED1F39}" type="slidenum">
              <a:rPr lang="en-US" smtClean="0"/>
              <a:t>8</a:t>
            </a:fld>
            <a:endParaRPr lang="en-US"/>
          </a:p>
        </p:txBody>
      </p:sp>
    </p:spTree>
    <p:extLst>
      <p:ext uri="{BB962C8B-B14F-4D97-AF65-F5344CB8AC3E}">
        <p14:creationId xmlns:p14="http://schemas.microsoft.com/office/powerpoint/2010/main" val="426374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1A51C-7476-46BA-BFBF-1D4354ED1F39}" type="slidenum">
              <a:rPr lang="en-US" smtClean="0"/>
              <a:t>15</a:t>
            </a:fld>
            <a:endParaRPr lang="en-US"/>
          </a:p>
        </p:txBody>
      </p:sp>
    </p:spTree>
    <p:extLst>
      <p:ext uri="{BB962C8B-B14F-4D97-AF65-F5344CB8AC3E}">
        <p14:creationId xmlns:p14="http://schemas.microsoft.com/office/powerpoint/2010/main" val="702763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A1A51C-7476-46BA-BFBF-1D4354ED1F39}" type="slidenum">
              <a:rPr lang="en-US" smtClean="0"/>
              <a:t>17</a:t>
            </a:fld>
            <a:endParaRPr lang="en-US"/>
          </a:p>
        </p:txBody>
      </p:sp>
    </p:spTree>
    <p:extLst>
      <p:ext uri="{BB962C8B-B14F-4D97-AF65-F5344CB8AC3E}">
        <p14:creationId xmlns:p14="http://schemas.microsoft.com/office/powerpoint/2010/main" val="2656810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B2F935-3253-4D85-8077-EFFE5B966DB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42486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B2F935-3253-4D85-8077-EFFE5B966DB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2749919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B2F935-3253-4D85-8077-EFFE5B966DB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285387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B2F935-3253-4D85-8077-EFFE5B966DB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3556350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B2F935-3253-4D85-8077-EFFE5B966DB8}" type="datetimeFigureOut">
              <a:rPr lang="en-US" smtClean="0"/>
              <a:t>6/29/2015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99895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B2F935-3253-4D85-8077-EFFE5B966DB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108513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B2F935-3253-4D85-8077-EFFE5B966DB8}" type="datetimeFigureOut">
              <a:rPr lang="en-US" smtClean="0"/>
              <a:t>6/29/2015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22859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B2F935-3253-4D85-8077-EFFE5B966DB8}" type="datetimeFigureOut">
              <a:rPr lang="en-US" smtClean="0"/>
              <a:t>6/29/2015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223791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2F935-3253-4D85-8077-EFFE5B966DB8}" type="datetimeFigureOut">
              <a:rPr lang="en-US" smtClean="0"/>
              <a:t>6/29/2015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42086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2F935-3253-4D85-8077-EFFE5B966DB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245010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B2F935-3253-4D85-8077-EFFE5B966DB8}" type="datetimeFigureOut">
              <a:rPr lang="en-US" smtClean="0"/>
              <a:t>6/29/2015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D5262-3A30-401D-BA9B-369D4303E98E}" type="slidenum">
              <a:rPr lang="en-US" smtClean="0"/>
              <a:t>‹#›</a:t>
            </a:fld>
            <a:endParaRPr lang="en-US"/>
          </a:p>
        </p:txBody>
      </p:sp>
    </p:spTree>
    <p:extLst>
      <p:ext uri="{BB962C8B-B14F-4D97-AF65-F5344CB8AC3E}">
        <p14:creationId xmlns:p14="http://schemas.microsoft.com/office/powerpoint/2010/main" val="179014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2F935-3253-4D85-8077-EFFE5B966DB8}" type="datetimeFigureOut">
              <a:rPr lang="en-US" smtClean="0"/>
              <a:t>6/29/2015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D5262-3A30-401D-BA9B-369D4303E98E}" type="slidenum">
              <a:rPr lang="en-US" smtClean="0"/>
              <a:t>‹#›</a:t>
            </a:fld>
            <a:endParaRPr lang="en-US"/>
          </a:p>
        </p:txBody>
      </p:sp>
    </p:spTree>
    <p:extLst>
      <p:ext uri="{BB962C8B-B14F-4D97-AF65-F5344CB8AC3E}">
        <p14:creationId xmlns:p14="http://schemas.microsoft.com/office/powerpoint/2010/main" val="450685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smtClean="0">
                <a:solidFill>
                  <a:schemeClr val="bg1"/>
                </a:solidFill>
              </a:rPr>
              <a:t>Spatial variation among factors influencing social conflict in Peru</a:t>
            </a:r>
            <a:r>
              <a:rPr lang="en-US" sz="4400" dirty="0" smtClean="0">
                <a:solidFill>
                  <a:schemeClr val="bg1"/>
                </a:solidFill>
              </a:rPr>
              <a:t>: an analysis using geographically weighted regression</a:t>
            </a:r>
            <a:endParaRPr lang="en-US" sz="4400" dirty="0">
              <a:solidFill>
                <a:schemeClr val="bg1"/>
              </a:solidFill>
            </a:endParaRPr>
          </a:p>
        </p:txBody>
      </p:sp>
      <p:sp>
        <p:nvSpPr>
          <p:cNvPr id="4" name="Subtitle 3"/>
          <p:cNvSpPr>
            <a:spLocks noGrp="1"/>
          </p:cNvSpPr>
          <p:nvPr>
            <p:ph type="subTitle" idx="1"/>
          </p:nvPr>
        </p:nvSpPr>
        <p:spPr>
          <a:xfrm>
            <a:off x="7046651" y="5317724"/>
            <a:ext cx="2956265" cy="1771095"/>
          </a:xfrm>
        </p:spPr>
        <p:txBody>
          <a:bodyPr>
            <a:normAutofit/>
          </a:bodyPr>
          <a:lstStyle/>
          <a:p>
            <a:pPr algn="l"/>
            <a:r>
              <a:rPr lang="en-US" sz="1400" dirty="0" smtClean="0">
                <a:solidFill>
                  <a:schemeClr val="bg1"/>
                </a:solidFill>
              </a:rPr>
              <a:t>Zoe Ritter</a:t>
            </a:r>
          </a:p>
          <a:p>
            <a:pPr algn="l"/>
            <a:r>
              <a:rPr lang="en-US" sz="1400" dirty="0" smtClean="0">
                <a:solidFill>
                  <a:schemeClr val="bg1"/>
                </a:solidFill>
              </a:rPr>
              <a:t>John Rogan, Ph. D. </a:t>
            </a:r>
            <a:r>
              <a:rPr lang="en-US" sz="1400" dirty="0">
                <a:solidFill>
                  <a:schemeClr val="bg1"/>
                </a:solidFill>
              </a:rPr>
              <a:t>	</a:t>
            </a:r>
            <a:endParaRPr lang="en-US" sz="1400" dirty="0" smtClean="0">
              <a:solidFill>
                <a:schemeClr val="bg1"/>
              </a:solidFill>
            </a:endParaRPr>
          </a:p>
          <a:p>
            <a:pPr algn="l"/>
            <a:r>
              <a:rPr lang="en-US" sz="1400" dirty="0" smtClean="0">
                <a:solidFill>
                  <a:schemeClr val="bg1"/>
                </a:solidFill>
              </a:rPr>
              <a:t>Anthony </a:t>
            </a:r>
            <a:r>
              <a:rPr lang="en-US" sz="1400" dirty="0" err="1" smtClean="0">
                <a:solidFill>
                  <a:schemeClr val="bg1"/>
                </a:solidFill>
              </a:rPr>
              <a:t>Bebbington</a:t>
            </a:r>
            <a:r>
              <a:rPr lang="en-US" sz="1400" dirty="0" smtClean="0">
                <a:solidFill>
                  <a:schemeClr val="bg1"/>
                </a:solidFill>
              </a:rPr>
              <a:t>, Ph. D. </a:t>
            </a:r>
          </a:p>
          <a:p>
            <a:pPr algn="l"/>
            <a:r>
              <a:rPr lang="en-US" sz="1400" dirty="0" smtClean="0">
                <a:solidFill>
                  <a:schemeClr val="bg1"/>
                </a:solidFill>
              </a:rPr>
              <a:t>Samuel </a:t>
            </a:r>
            <a:r>
              <a:rPr lang="en-US" sz="1400" dirty="0" err="1" smtClean="0">
                <a:solidFill>
                  <a:schemeClr val="bg1"/>
                </a:solidFill>
              </a:rPr>
              <a:t>Ratick</a:t>
            </a:r>
            <a:r>
              <a:rPr lang="en-US" sz="1400" dirty="0" smtClean="0">
                <a:solidFill>
                  <a:schemeClr val="bg1"/>
                </a:solidFill>
              </a:rPr>
              <a:t>, Ph. D.</a:t>
            </a:r>
          </a:p>
          <a:p>
            <a:pPr algn="l"/>
            <a:r>
              <a:rPr lang="en-US" sz="1400" dirty="0" smtClean="0">
                <a:solidFill>
                  <a:schemeClr val="bg1"/>
                </a:solidFill>
              </a:rPr>
              <a:t>Nicholas </a:t>
            </a:r>
            <a:r>
              <a:rPr lang="en-US" sz="1400" dirty="0" smtClean="0">
                <a:solidFill>
                  <a:schemeClr val="bg1"/>
                </a:solidFill>
              </a:rPr>
              <a:t>Cuba</a:t>
            </a:r>
            <a:endParaRPr lang="en-US" sz="1400" dirty="0">
              <a:solidFill>
                <a:schemeClr val="bg1"/>
              </a:solidFill>
            </a:endParaRPr>
          </a:p>
        </p:txBody>
      </p:sp>
      <p:sp>
        <p:nvSpPr>
          <p:cNvPr id="5" name="TextBox 4"/>
          <p:cNvSpPr txBox="1"/>
          <p:nvPr/>
        </p:nvSpPr>
        <p:spPr>
          <a:xfrm>
            <a:off x="3045041" y="3994285"/>
            <a:ext cx="3444535" cy="1323439"/>
          </a:xfrm>
          <a:prstGeom prst="rect">
            <a:avLst/>
          </a:prstGeom>
          <a:noFill/>
        </p:spPr>
        <p:txBody>
          <a:bodyPr wrap="square" rtlCol="0">
            <a:spAutoFit/>
          </a:bodyPr>
          <a:lstStyle/>
          <a:p>
            <a:pPr algn="ctr"/>
            <a:r>
              <a:rPr lang="en-US" sz="2000" dirty="0" smtClean="0">
                <a:solidFill>
                  <a:schemeClr val="bg1"/>
                </a:solidFill>
              </a:rPr>
              <a:t>Thesis Defense</a:t>
            </a:r>
          </a:p>
          <a:p>
            <a:pPr algn="ctr"/>
            <a:r>
              <a:rPr lang="en-US" sz="2000" dirty="0" smtClean="0">
                <a:solidFill>
                  <a:schemeClr val="bg1"/>
                </a:solidFill>
              </a:rPr>
              <a:t>Clark Graduate School of Geography </a:t>
            </a:r>
          </a:p>
          <a:p>
            <a:pPr algn="ctr"/>
            <a:r>
              <a:rPr lang="en-US" sz="2000" dirty="0" smtClean="0">
                <a:solidFill>
                  <a:schemeClr val="bg1"/>
                </a:solidFill>
              </a:rPr>
              <a:t>2015</a:t>
            </a:r>
            <a:endParaRPr lang="en-US" sz="2000" dirty="0">
              <a:solidFill>
                <a:schemeClr val="bg1"/>
              </a:solidFill>
            </a:endParaRPr>
          </a:p>
        </p:txBody>
      </p:sp>
    </p:spTree>
    <p:extLst>
      <p:ext uri="{BB962C8B-B14F-4D97-AF65-F5344CB8AC3E}">
        <p14:creationId xmlns:p14="http://schemas.microsoft.com/office/powerpoint/2010/main" val="3446673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84" y="1526220"/>
            <a:ext cx="7886700" cy="4351338"/>
          </a:xfrm>
        </p:spPr>
        <p:txBody>
          <a:bodyPr/>
          <a:lstStyle/>
          <a:p>
            <a:r>
              <a:rPr lang="en-US" dirty="0" smtClean="0">
                <a:latin typeface="Cambria" panose="02040503050406030204" pitchFamily="18" charset="0"/>
              </a:rPr>
              <a:t>National Census of Population and Housing (2007, INEI)</a:t>
            </a:r>
          </a:p>
          <a:p>
            <a:pPr lvl="1"/>
            <a:r>
              <a:rPr lang="en-US" dirty="0" smtClean="0">
                <a:latin typeface="Cambria" panose="02040503050406030204" pitchFamily="18" charset="0"/>
              </a:rPr>
              <a:t>Illiteracy rate, education level, occupation, indigenous population, urban environment, sex, age</a:t>
            </a:r>
          </a:p>
          <a:p>
            <a:pPr lvl="1"/>
            <a:endParaRPr lang="en-US" dirty="0">
              <a:latin typeface="Cambria" panose="02040503050406030204" pitchFamily="18" charset="0"/>
            </a:endParaRPr>
          </a:p>
          <a:p>
            <a:r>
              <a:rPr lang="en-US" dirty="0" smtClean="0">
                <a:latin typeface="Cambria" panose="02040503050406030204" pitchFamily="18" charset="0"/>
              </a:rPr>
              <a:t>National Household Survey (2009, MEF)</a:t>
            </a:r>
          </a:p>
          <a:p>
            <a:pPr lvl="1"/>
            <a:r>
              <a:rPr lang="en-US" dirty="0">
                <a:latin typeface="Cambria" panose="02040503050406030204" pitchFamily="18" charset="0"/>
              </a:rPr>
              <a:t>predict per capita expenditure for each </a:t>
            </a:r>
            <a:r>
              <a:rPr lang="en-US" dirty="0" smtClean="0">
                <a:latin typeface="Cambria" panose="02040503050406030204" pitchFamily="18" charset="0"/>
              </a:rPr>
              <a:t>household</a:t>
            </a:r>
          </a:p>
          <a:p>
            <a:pPr lvl="1"/>
            <a:r>
              <a:rPr lang="en-US" dirty="0">
                <a:latin typeface="Cambria" panose="02040503050406030204" pitchFamily="18" charset="0"/>
              </a:rPr>
              <a:t>estimate the total population in each district living in </a:t>
            </a:r>
            <a:r>
              <a:rPr lang="en-US" dirty="0" smtClean="0">
                <a:latin typeface="Cambria" panose="02040503050406030204" pitchFamily="18" charset="0"/>
              </a:rPr>
              <a:t>poverty</a:t>
            </a:r>
          </a:p>
          <a:p>
            <a:pPr lvl="1"/>
            <a:r>
              <a:rPr lang="en-US" dirty="0">
                <a:latin typeface="Cambria" panose="02040503050406030204" pitchFamily="18" charset="0"/>
              </a:rPr>
              <a:t>coefficient of </a:t>
            </a:r>
            <a:r>
              <a:rPr lang="en-US" dirty="0" smtClean="0">
                <a:latin typeface="Cambria" panose="02040503050406030204" pitchFamily="18" charset="0"/>
              </a:rPr>
              <a:t>variation: </a:t>
            </a:r>
            <a:r>
              <a:rPr lang="en-US" dirty="0">
                <a:latin typeface="Cambria" panose="02040503050406030204" pitchFamily="18" charset="0"/>
              </a:rPr>
              <a:t>magnitude of economic inequality among the districts within each province</a:t>
            </a:r>
            <a:endParaRPr lang="en-US" dirty="0" smtClean="0">
              <a:latin typeface="Cambria" panose="02040503050406030204" pitchFamily="18" charset="0"/>
            </a:endParaRPr>
          </a:p>
          <a:p>
            <a:pPr marL="457200" lvl="1" indent="0">
              <a:buNone/>
            </a:pPr>
            <a:endParaRPr lang="en-US" dirty="0"/>
          </a:p>
          <a:p>
            <a:pPr marL="457200" lvl="1" indent="0">
              <a:buNone/>
            </a:pPr>
            <a:endParaRPr lang="en-US" dirty="0"/>
          </a:p>
        </p:txBody>
      </p:sp>
      <p:sp>
        <p:nvSpPr>
          <p:cNvPr id="4" name="Title 1"/>
          <p:cNvSpPr txBox="1">
            <a:spLocks/>
          </p:cNvSpPr>
          <p:nvPr/>
        </p:nvSpPr>
        <p:spPr>
          <a:xfrm>
            <a:off x="87630" y="11366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Independent variables: demographic data</a:t>
            </a:r>
            <a:endParaRPr lang="en-US" sz="3600" b="1" dirty="0"/>
          </a:p>
        </p:txBody>
      </p:sp>
    </p:spTree>
    <p:extLst>
      <p:ext uri="{BB962C8B-B14F-4D97-AF65-F5344CB8AC3E}">
        <p14:creationId xmlns:p14="http://schemas.microsoft.com/office/powerpoint/2010/main" val="392043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710"/>
            <a:ext cx="7886700" cy="1325563"/>
          </a:xfrm>
        </p:spPr>
        <p:txBody>
          <a:bodyPr>
            <a:normAutofit/>
          </a:bodyPr>
          <a:lstStyle/>
          <a:p>
            <a:r>
              <a:rPr lang="en-US" sz="3600" b="1" dirty="0" smtClean="0"/>
              <a:t>Methods</a:t>
            </a:r>
            <a:endParaRPr lang="en-US" sz="36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7404" y="1097342"/>
                <a:ext cx="7886700" cy="4850304"/>
              </a:xfrm>
            </p:spPr>
            <p:txBody>
              <a:bodyPr>
                <a:normAutofit lnSpcReduction="10000"/>
              </a:bodyPr>
              <a:lstStyle/>
              <a:p>
                <a:r>
                  <a:rPr lang="en-US" dirty="0" smtClean="0">
                    <a:latin typeface="Cambria" panose="02040503050406030204" pitchFamily="18" charset="0"/>
                  </a:rPr>
                  <a:t>Ordinary least squares (OLS) regression used a cutoff of p&lt;=0.1 to select explanatory variables</a:t>
                </a:r>
              </a:p>
              <a:p>
                <a:endParaRPr lang="en-US" dirty="0">
                  <a:latin typeface="Cambria" panose="02040503050406030204" pitchFamily="18" charset="0"/>
                </a:endParaRPr>
              </a:p>
              <a:p>
                <a:r>
                  <a:rPr lang="en-US" dirty="0" smtClean="0">
                    <a:latin typeface="Cambria" panose="02040503050406030204" pitchFamily="18" charset="0"/>
                  </a:rPr>
                  <a:t>Comparison of OLS and geographically weighted regression (GWR) models</a:t>
                </a:r>
              </a:p>
              <a:p>
                <a:pPr lvl="1"/>
                <a:r>
                  <a:rPr lang="en-US" dirty="0" smtClean="0">
                    <a:latin typeface="Cambria" panose="02040503050406030204" pitchFamily="18" charset="0"/>
                  </a:rPr>
                  <a:t>R</a:t>
                </a:r>
                <a:r>
                  <a:rPr lang="en-US" baseline="30000" dirty="0" smtClean="0">
                    <a:latin typeface="Cambria" panose="02040503050406030204" pitchFamily="18" charset="0"/>
                  </a:rPr>
                  <a:t>2</a:t>
                </a:r>
                <a:r>
                  <a:rPr lang="en-US" dirty="0" smtClean="0">
                    <a:latin typeface="Cambria" panose="02040503050406030204" pitchFamily="18" charset="0"/>
                  </a:rPr>
                  <a:t> and </a:t>
                </a:r>
                <a:r>
                  <a:rPr lang="en-US" dirty="0" err="1" smtClean="0">
                    <a:latin typeface="Cambria" panose="02040503050406030204" pitchFamily="18" charset="0"/>
                  </a:rPr>
                  <a:t>Akaike</a:t>
                </a:r>
                <a:r>
                  <a:rPr lang="en-US" dirty="0" smtClean="0">
                    <a:latin typeface="Cambria" panose="02040503050406030204" pitchFamily="18" charset="0"/>
                  </a:rPr>
                  <a:t> information criterion (AIC) score</a:t>
                </a:r>
              </a:p>
              <a:p>
                <a:pPr lvl="1"/>
                <a:r>
                  <a:rPr lang="en-US" dirty="0" smtClean="0">
                    <a:latin typeface="Cambria" panose="02040503050406030204" pitchFamily="18" charset="0"/>
                  </a:rPr>
                  <a:t>GWR model with adaptive </a:t>
                </a:r>
                <a:r>
                  <a:rPr lang="en-US" dirty="0" smtClean="0">
                    <a:latin typeface="Cambria" panose="02040503050406030204" pitchFamily="18" charset="0"/>
                  </a:rPr>
                  <a:t>kernel, 18 neighbors:</a:t>
                </a:r>
                <a:endParaRPr lang="en-US" dirty="0" smtClean="0">
                  <a:latin typeface="Cambria" panose="02040503050406030204" pitchFamily="18" charset="0"/>
                </a:endParaRPr>
              </a:p>
              <a:p>
                <a:pPr marL="914400" lvl="2" indent="0">
                  <a:buNone/>
                </a:pPr>
                <a:r>
                  <a:rPr lang="en-US" dirty="0">
                    <a:latin typeface="Cambria" panose="02040503050406030204" pitchFamily="18" charset="0"/>
                  </a:rPr>
                  <a:t>Number of social conflicts in a province = </a:t>
                </a:r>
                <a14:m>
                  <m:oMath xmlns:m="http://schemas.openxmlformats.org/officeDocument/2006/math">
                    <m:sSub>
                      <m:sSubPr>
                        <m:ctrlPr>
                          <a:rPr lang="en-US" i="1" baseline="-25000">
                            <a:latin typeface="Cambria Math" panose="02040503050406030204" pitchFamily="18" charset="0"/>
                          </a:rPr>
                        </m:ctrlPr>
                      </m:sSubPr>
                      <m:e>
                        <m:r>
                          <a:rPr lang="en-US" i="1" baseline="-25000">
                            <a:latin typeface="Cambria Math" panose="02040503050406030204" pitchFamily="18" charset="0"/>
                          </a:rPr>
                          <m:t>𝛽</m:t>
                        </m:r>
                      </m:e>
                      <m:sub>
                        <m:sSub>
                          <m:sSubPr>
                            <m:ctrlPr>
                              <a:rPr lang="en-US" i="1" baseline="-25000">
                                <a:latin typeface="Cambria Math" panose="02040503050406030204" pitchFamily="18" charset="0"/>
                              </a:rPr>
                            </m:ctrlPr>
                          </m:sSubPr>
                          <m:e>
                            <m:r>
                              <a:rPr lang="en-US" i="1" baseline="-25000">
                                <a:latin typeface="Cambria Math" panose="02040503050406030204" pitchFamily="18" charset="0"/>
                              </a:rPr>
                              <m:t>0</m:t>
                            </m:r>
                          </m:e>
                          <m:sub>
                            <m:r>
                              <a:rPr lang="en-US" i="1" baseline="-25000">
                                <a:latin typeface="Cambria Math" panose="02040503050406030204" pitchFamily="18" charset="0"/>
                              </a:rPr>
                              <m:t>𝑖</m:t>
                            </m:r>
                          </m:sub>
                        </m:sSub>
                      </m:sub>
                    </m:sSub>
                  </m:oMath>
                </a14:m>
                <a:r>
                  <a:rPr lang="en-US" dirty="0">
                    <a:latin typeface="Cambria" panose="02040503050406030204" pitchFamily="18" charset="0"/>
                  </a:rPr>
                  <a:t>+ </a:t>
                </a:r>
                <a14:m>
                  <m:oMath xmlns:m="http://schemas.openxmlformats.org/officeDocument/2006/math">
                    <m:nary>
                      <m:naryPr>
                        <m:chr m:val="∑"/>
                        <m:limLoc m:val="subSup"/>
                        <m:supHide m:val="on"/>
                        <m:ctrlPr>
                          <a:rPr lang="en-US" i="1">
                            <a:latin typeface="Cambria Math" panose="02040503050406030204" pitchFamily="18" charset="0"/>
                          </a:rPr>
                        </m:ctrlPr>
                      </m:naryPr>
                      <m:sub>
                        <m:r>
                          <a:rPr lang="en-US" i="1">
                            <a:latin typeface="Cambria Math" panose="02040503050406030204" pitchFamily="18" charset="0"/>
                          </a:rPr>
                          <m:t>𝑘</m:t>
                        </m:r>
                      </m:sub>
                      <m:sup/>
                      <m:e>
                        <m:sSub>
                          <m:sSubPr>
                            <m:ctrlPr>
                              <a:rPr lang="en-US" i="1" baseline="-25000">
                                <a:latin typeface="Cambria Math" panose="02040503050406030204" pitchFamily="18" charset="0"/>
                              </a:rPr>
                            </m:ctrlPr>
                          </m:sSubPr>
                          <m:e>
                            <m:sSub>
                              <m:sSubPr>
                                <m:ctrlPr>
                                  <a:rPr lang="en-US" i="1" baseline="-25000">
                                    <a:latin typeface="Cambria Math" panose="02040503050406030204" pitchFamily="18" charset="0"/>
                                  </a:rPr>
                                </m:ctrlPr>
                              </m:sSubPr>
                              <m:e>
                                <m:r>
                                  <a:rPr lang="en-US" i="1" baseline="-25000">
                                    <a:latin typeface="Cambria Math" panose="02040503050406030204" pitchFamily="18" charset="0"/>
                                  </a:rPr>
                                  <m:t>𝛽</m:t>
                                </m:r>
                              </m:e>
                              <m:sub>
                                <m:r>
                                  <a:rPr lang="en-US" i="1" baseline="-25000">
                                    <a:latin typeface="Cambria Math" panose="02040503050406030204" pitchFamily="18" charset="0"/>
                                  </a:rPr>
                                  <m:t>𝑘</m:t>
                                </m:r>
                                <m:r>
                                  <a:rPr lang="en-US" i="1" baseline="-25000">
                                    <a:latin typeface="Cambria Math" panose="02040503050406030204" pitchFamily="18" charset="0"/>
                                  </a:rPr>
                                  <m:t>,</m:t>
                                </m:r>
                                <m:r>
                                  <a:rPr lang="en-US" i="1" baseline="-25000">
                                    <a:latin typeface="Cambria Math" panose="02040503050406030204" pitchFamily="18" charset="0"/>
                                  </a:rPr>
                                  <m:t>𝑖</m:t>
                                </m:r>
                              </m:sub>
                            </m:sSub>
                            <m:sSub>
                              <m:sSubPr>
                                <m:ctrlPr>
                                  <a:rPr lang="en-US" i="1" baseline="-25000">
                                    <a:latin typeface="Cambria Math" panose="02040503050406030204" pitchFamily="18" charset="0"/>
                                  </a:rPr>
                                </m:ctrlPr>
                              </m:sSubPr>
                              <m:e>
                                <m:r>
                                  <a:rPr lang="en-US" i="1" baseline="-25000">
                                    <a:latin typeface="Cambria Math" panose="02040503050406030204" pitchFamily="18" charset="0"/>
                                  </a:rPr>
                                  <m:t>𝑥</m:t>
                                </m:r>
                              </m:e>
                              <m:sub>
                                <m:r>
                                  <a:rPr lang="en-US" i="1" baseline="-25000">
                                    <a:latin typeface="Cambria Math" panose="02040503050406030204" pitchFamily="18" charset="0"/>
                                  </a:rPr>
                                  <m:t>𝑘</m:t>
                                </m:r>
                                <m:r>
                                  <a:rPr lang="en-US" i="1" baseline="-25000">
                                    <a:latin typeface="Cambria Math" panose="02040503050406030204" pitchFamily="18" charset="0"/>
                                  </a:rPr>
                                  <m:t>.</m:t>
                                </m:r>
                                <m:r>
                                  <a:rPr lang="en-US" i="1" baseline="-25000">
                                    <a:latin typeface="Cambria Math" panose="02040503050406030204" pitchFamily="18" charset="0"/>
                                  </a:rPr>
                                  <m:t>𝑖</m:t>
                                </m:r>
                              </m:sub>
                            </m:sSub>
                          </m:e>
                          <m:sub/>
                        </m:sSub>
                      </m:e>
                    </m:nary>
                  </m:oMath>
                </a14:m>
                <a:r>
                  <a:rPr lang="en-US" dirty="0">
                    <a:latin typeface="Cambria" panose="02040503050406030204" pitchFamily="18" charset="0"/>
                  </a:rPr>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𝑖</m:t>
                        </m:r>
                      </m:sub>
                    </m:sSub>
                  </m:oMath>
                </a14:m>
                <a:endParaRPr lang="en-US" dirty="0" smtClean="0">
                  <a:latin typeface="Cambria" panose="02040503050406030204" pitchFamily="18" charset="0"/>
                </a:endParaRPr>
              </a:p>
              <a:p>
                <a:pPr marL="914400" lvl="2" indent="0">
                  <a:buNone/>
                </a:pPr>
                <a:endParaRPr lang="en-US" dirty="0">
                  <a:latin typeface="Cambria" panose="02040503050406030204" pitchFamily="18" charset="0"/>
                </a:endParaRPr>
              </a:p>
              <a:p>
                <a:r>
                  <a:rPr lang="en-US" dirty="0" smtClean="0">
                    <a:latin typeface="Cambria" panose="02040503050406030204" pitchFamily="18" charset="0"/>
                  </a:rPr>
                  <a:t>Moran’s I test for spatial autocorrelation of social conflicts</a:t>
                </a:r>
              </a:p>
              <a:p>
                <a:pPr lvl="1"/>
                <a:r>
                  <a:rPr lang="en-US" dirty="0" smtClean="0">
                    <a:latin typeface="Cambria" panose="02040503050406030204" pitchFamily="18" charset="0"/>
                  </a:rPr>
                  <a:t>Polygon-edge continuity function</a:t>
                </a:r>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7404" y="1097342"/>
                <a:ext cx="7886700" cy="4850304"/>
              </a:xfrm>
              <a:blipFill rotWithShape="0">
                <a:blip r:embed="rId2"/>
                <a:stretch>
                  <a:fillRect l="-1391" t="-3015" r="-1855"/>
                </a:stretch>
              </a:blipFill>
            </p:spPr>
            <p:txBody>
              <a:bodyPr/>
              <a:lstStyle/>
              <a:p>
                <a:r>
                  <a:rPr lang="en-US">
                    <a:noFill/>
                  </a:rPr>
                  <a:t> </a:t>
                </a:r>
              </a:p>
            </p:txBody>
          </p:sp>
        </mc:Fallback>
      </mc:AlternateContent>
    </p:spTree>
    <p:extLst>
      <p:ext uri="{BB962C8B-B14F-4D97-AF65-F5344CB8AC3E}">
        <p14:creationId xmlns:p14="http://schemas.microsoft.com/office/powerpoint/2010/main" val="2751825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5561"/>
            <a:ext cx="7886700" cy="1325563"/>
          </a:xfrm>
        </p:spPr>
        <p:txBody>
          <a:bodyPr>
            <a:normAutofit/>
          </a:bodyPr>
          <a:lstStyle/>
          <a:p>
            <a:r>
              <a:rPr lang="en-US" sz="3600" b="1" dirty="0" smtClean="0"/>
              <a:t>Results: model comparison</a:t>
            </a:r>
            <a:endParaRPr lang="en-US" sz="3600" b="1" dirty="0"/>
          </a:p>
        </p:txBody>
      </p:sp>
      <p:sp>
        <p:nvSpPr>
          <p:cNvPr id="3" name="Content Placeholder 2"/>
          <p:cNvSpPr>
            <a:spLocks noGrp="1"/>
          </p:cNvSpPr>
          <p:nvPr>
            <p:ph idx="1"/>
          </p:nvPr>
        </p:nvSpPr>
        <p:spPr>
          <a:xfrm>
            <a:off x="87112" y="1000002"/>
            <a:ext cx="7886700" cy="757777"/>
          </a:xfrm>
        </p:spPr>
        <p:txBody>
          <a:bodyPr>
            <a:normAutofit fontScale="85000" lnSpcReduction="10000"/>
          </a:bodyPr>
          <a:lstStyle/>
          <a:p>
            <a:r>
              <a:rPr lang="en-US" dirty="0" smtClean="0">
                <a:latin typeface="Cambria" panose="02040503050406030204" pitchFamily="18" charset="0"/>
              </a:rPr>
              <a:t>Moran’s I: 0.08 (p-value= 0.06)</a:t>
            </a:r>
          </a:p>
          <a:p>
            <a:pPr lvl="1"/>
            <a:r>
              <a:rPr lang="en-US" dirty="0" smtClean="0">
                <a:latin typeface="Cambria" panose="02040503050406030204" pitchFamily="18" charset="0"/>
              </a:rPr>
              <a:t>Social conflicts are significantly clustered </a:t>
            </a:r>
            <a:r>
              <a:rPr lang="en-US" dirty="0" smtClean="0">
                <a:latin typeface="Cambria" panose="02040503050406030204" pitchFamily="18" charset="0"/>
                <a:sym typeface="Wingdings" panose="05000000000000000000" pitchFamily="2" charset="2"/>
              </a:rPr>
              <a:t> spatial dependence</a:t>
            </a:r>
            <a:endParaRPr lang="en-US" dirty="0">
              <a:latin typeface="Cambria" panose="02040503050406030204" pitchFamily="18" charset="0"/>
            </a:endParaRPr>
          </a:p>
        </p:txBody>
      </p:sp>
      <p:pic>
        <p:nvPicPr>
          <p:cNvPr id="7" name="Picture 6"/>
          <p:cNvPicPr>
            <a:picLocks noChangeAspect="1"/>
          </p:cNvPicPr>
          <p:nvPr/>
        </p:nvPicPr>
        <p:blipFill>
          <a:blip r:embed="rId2"/>
          <a:stretch>
            <a:fillRect/>
          </a:stretch>
        </p:blipFill>
        <p:spPr>
          <a:xfrm>
            <a:off x="177553" y="1979460"/>
            <a:ext cx="8353888" cy="4878540"/>
          </a:xfrm>
          <a:prstGeom prst="rect">
            <a:avLst/>
          </a:prstGeom>
        </p:spPr>
      </p:pic>
    </p:spTree>
    <p:extLst>
      <p:ext uri="{BB962C8B-B14F-4D97-AF65-F5344CB8AC3E}">
        <p14:creationId xmlns:p14="http://schemas.microsoft.com/office/powerpoint/2010/main" val="754721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838"/>
            <a:ext cx="3187083" cy="630194"/>
          </a:xfrm>
        </p:spPr>
        <p:txBody>
          <a:bodyPr>
            <a:noAutofit/>
          </a:bodyPr>
          <a:lstStyle/>
          <a:p>
            <a:r>
              <a:rPr lang="en-US" sz="3600" b="1" dirty="0" smtClean="0"/>
              <a:t>Results: GWR model fit</a:t>
            </a:r>
            <a:endParaRPr lang="en-US" sz="36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568" y="-89012"/>
            <a:ext cx="5299176" cy="6858000"/>
          </a:xfrm>
          <a:prstGeom prst="rect">
            <a:avLst/>
          </a:prstGeom>
        </p:spPr>
      </p:pic>
      <p:sp>
        <p:nvSpPr>
          <p:cNvPr id="8" name="TextBox 7"/>
          <p:cNvSpPr txBox="1"/>
          <p:nvPr/>
        </p:nvSpPr>
        <p:spPr>
          <a:xfrm>
            <a:off x="137565" y="1308160"/>
            <a:ext cx="3557003"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mbria" panose="02040503050406030204" pitchFamily="18" charset="0"/>
              </a:rPr>
              <a:t>Best model fit: central Andean highlands </a:t>
            </a:r>
            <a:r>
              <a:rPr lang="en-US" sz="2000" dirty="0" smtClean="0">
                <a:latin typeface="Cambria" panose="02040503050406030204" pitchFamily="18" charset="0"/>
              </a:rPr>
              <a:t>(3b</a:t>
            </a:r>
            <a:r>
              <a:rPr lang="en-US" sz="2000" dirty="0" smtClean="0">
                <a:latin typeface="Cambria" panose="02040503050406030204" pitchFamily="18" charset="0"/>
              </a:rPr>
              <a:t>)</a:t>
            </a:r>
          </a:p>
          <a:p>
            <a:pPr marL="285750" indent="-285750">
              <a:buFont typeface="Arial" panose="020B0604020202020204" pitchFamily="34" charset="0"/>
              <a:buChar char="•"/>
            </a:pPr>
            <a:endParaRPr lang="en-US" sz="2000" dirty="0" smtClean="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Strong model fit: central Andean highland provinces bordering best model fit, southern Andean highlands, southern </a:t>
            </a:r>
            <a:r>
              <a:rPr lang="en-US" sz="2000" dirty="0" smtClean="0">
                <a:latin typeface="Cambria" panose="02040503050406030204" pitchFamily="18" charset="0"/>
              </a:rPr>
              <a:t>coast (3c)</a:t>
            </a:r>
            <a:endParaRPr lang="en-US" sz="2000" dirty="0" smtClean="0">
              <a:latin typeface="Cambria" panose="02040503050406030204" pitchFamily="18" charset="0"/>
            </a:endParaRP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Model fit declines: northern coast, southern Andean highlands, Amazonian lowlands</a:t>
            </a:r>
          </a:p>
          <a:p>
            <a:pPr marL="285750" indent="-285750">
              <a:buFont typeface="Arial" panose="020B0604020202020204" pitchFamily="34" charset="0"/>
              <a:buChar char="•"/>
            </a:pPr>
            <a:endParaRPr lang="en-US" dirty="0"/>
          </a:p>
        </p:txBody>
      </p:sp>
      <p:sp>
        <p:nvSpPr>
          <p:cNvPr id="3" name="TextBox 2"/>
          <p:cNvSpPr txBox="1"/>
          <p:nvPr/>
        </p:nvSpPr>
        <p:spPr>
          <a:xfrm>
            <a:off x="3826275" y="6596390"/>
            <a:ext cx="2441360" cy="261610"/>
          </a:xfrm>
          <a:prstGeom prst="rect">
            <a:avLst/>
          </a:prstGeom>
          <a:noFill/>
        </p:spPr>
        <p:txBody>
          <a:bodyPr wrap="square" rtlCol="0">
            <a:spAutoFit/>
          </a:bodyPr>
          <a:lstStyle/>
          <a:p>
            <a:r>
              <a:rPr lang="en-US" sz="1100" dirty="0" smtClean="0"/>
              <a:t>Figure 3: GWR local R</a:t>
            </a:r>
            <a:r>
              <a:rPr lang="en-US" sz="1100" baseline="30000" dirty="0" smtClean="0"/>
              <a:t>2</a:t>
            </a:r>
            <a:r>
              <a:rPr lang="en-US" sz="1100" dirty="0" smtClean="0"/>
              <a:t> </a:t>
            </a:r>
            <a:endParaRPr lang="en-US" sz="1100" dirty="0"/>
          </a:p>
        </p:txBody>
      </p:sp>
    </p:spTree>
    <p:extLst>
      <p:ext uri="{BB962C8B-B14F-4D97-AF65-F5344CB8AC3E}">
        <p14:creationId xmlns:p14="http://schemas.microsoft.com/office/powerpoint/2010/main" val="3720375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55"/>
            <a:ext cx="6125592" cy="557366"/>
          </a:xfrm>
        </p:spPr>
        <p:txBody>
          <a:bodyPr>
            <a:noAutofit/>
          </a:bodyPr>
          <a:lstStyle/>
          <a:p>
            <a:r>
              <a:rPr lang="en-US" sz="3600" b="1" dirty="0" smtClean="0"/>
              <a:t>Results: GWR condition number</a:t>
            </a:r>
            <a:endParaRPr lang="en-US" sz="3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824" y="106532"/>
            <a:ext cx="5299176" cy="6858000"/>
          </a:xfrm>
          <a:prstGeom prst="rect">
            <a:avLst/>
          </a:prstGeom>
        </p:spPr>
      </p:pic>
      <p:sp>
        <p:nvSpPr>
          <p:cNvPr id="5" name="TextBox 4"/>
          <p:cNvSpPr txBox="1"/>
          <p:nvPr/>
        </p:nvSpPr>
        <p:spPr>
          <a:xfrm>
            <a:off x="129473" y="857756"/>
            <a:ext cx="3715351" cy="526297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ambria" panose="02040503050406030204" pitchFamily="18" charset="0"/>
              </a:rPr>
              <a:t>Condition number: measure of local </a:t>
            </a:r>
            <a:r>
              <a:rPr lang="en-US" sz="2000" dirty="0" err="1" smtClean="0">
                <a:latin typeface="Cambria" panose="02040503050406030204" pitchFamily="18" charset="0"/>
              </a:rPr>
              <a:t>multicolinearity</a:t>
            </a:r>
            <a:endParaRPr lang="en-US" sz="2000" dirty="0" smtClean="0">
              <a:latin typeface="Cambria" panose="02040503050406030204" pitchFamily="18" charset="0"/>
            </a:endParaRP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Condition number &lt;= 30 indicates reliable model predictions</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Where model fit is strongest (central Andean highlands), condition numbers acceptable</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&gt; 30 in southern coast, Andean highlands, and Amazonian lowlands</a:t>
            </a:r>
          </a:p>
          <a:p>
            <a:endParaRPr lang="en-US" dirty="0"/>
          </a:p>
          <a:p>
            <a:endParaRPr lang="en-US" dirty="0"/>
          </a:p>
        </p:txBody>
      </p:sp>
      <p:sp>
        <p:nvSpPr>
          <p:cNvPr id="6" name="TextBox 5"/>
          <p:cNvSpPr txBox="1"/>
          <p:nvPr/>
        </p:nvSpPr>
        <p:spPr>
          <a:xfrm>
            <a:off x="7039991" y="6596390"/>
            <a:ext cx="2441360" cy="261610"/>
          </a:xfrm>
          <a:prstGeom prst="rect">
            <a:avLst/>
          </a:prstGeom>
          <a:noFill/>
        </p:spPr>
        <p:txBody>
          <a:bodyPr wrap="square" rtlCol="0">
            <a:spAutoFit/>
          </a:bodyPr>
          <a:lstStyle/>
          <a:p>
            <a:r>
              <a:rPr lang="en-US" sz="1100" dirty="0" smtClean="0"/>
              <a:t>Figure 4: GWR condition number </a:t>
            </a:r>
            <a:endParaRPr lang="en-US" sz="1100" dirty="0"/>
          </a:p>
        </p:txBody>
      </p:sp>
    </p:spTree>
    <p:extLst>
      <p:ext uri="{BB962C8B-B14F-4D97-AF65-F5344CB8AC3E}">
        <p14:creationId xmlns:p14="http://schemas.microsoft.com/office/powerpoint/2010/main" val="2311432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2" y="57629"/>
            <a:ext cx="5665460" cy="921508"/>
          </a:xfrm>
        </p:spPr>
        <p:txBody>
          <a:bodyPr>
            <a:normAutofit fontScale="90000"/>
          </a:bodyPr>
          <a:lstStyle/>
          <a:p>
            <a:r>
              <a:rPr lang="en-US" sz="3600" b="1" dirty="0" smtClean="0"/>
              <a:t>Results: spatial distribution of GWR coefficients</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824" y="-129472"/>
            <a:ext cx="5299176" cy="6858000"/>
          </a:xfrm>
          <a:prstGeom prst="rect">
            <a:avLst/>
          </a:prstGeom>
        </p:spPr>
      </p:pic>
      <p:sp>
        <p:nvSpPr>
          <p:cNvPr id="5" name="TextBox 4"/>
          <p:cNvSpPr txBox="1"/>
          <p:nvPr/>
        </p:nvSpPr>
        <p:spPr>
          <a:xfrm>
            <a:off x="194209" y="1060057"/>
            <a:ext cx="3746612" cy="560153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ambria" panose="02040503050406030204" pitchFamily="18" charset="0"/>
              </a:rPr>
              <a:t>positively associated with social conflict throughout the study </a:t>
            </a:r>
            <a:r>
              <a:rPr lang="en-US" sz="2000" dirty="0" smtClean="0">
                <a:latin typeface="Cambria" panose="02040503050406030204" pitchFamily="18" charset="0"/>
              </a:rPr>
              <a:t>area</a:t>
            </a:r>
          </a:p>
          <a:p>
            <a:pPr marL="742950" lvl="1" indent="-285750">
              <a:buFont typeface="Arial" panose="020B0604020202020204" pitchFamily="34" charset="0"/>
              <a:buChar char="•"/>
            </a:pPr>
            <a:r>
              <a:rPr lang="en-US" sz="2000" dirty="0" smtClean="0">
                <a:latin typeface="Cambria" panose="02040503050406030204" pitchFamily="18" charset="0"/>
              </a:rPr>
              <a:t>Except provinces in southern Andean highlands</a:t>
            </a:r>
          </a:p>
          <a:p>
            <a:pPr marL="742950" lvl="1"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smtClean="0">
                <a:latin typeface="Cambria" panose="02040503050406030204" pitchFamily="18" charset="0"/>
              </a:rPr>
              <a:t>Consistent with previous literature on social conflicts</a:t>
            </a: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rPr>
              <a:t>Revenue transfers are often “large and easily identifiable” (</a:t>
            </a:r>
            <a:r>
              <a:rPr lang="en-US" sz="2000" dirty="0" err="1">
                <a:latin typeface="Cambria" panose="02040503050406030204" pitchFamily="18" charset="0"/>
              </a:rPr>
              <a:t>Bebbington</a:t>
            </a:r>
            <a:r>
              <a:rPr lang="en-US" sz="2000" dirty="0">
                <a:latin typeface="Cambria" panose="02040503050406030204" pitchFamily="18" charset="0"/>
              </a:rPr>
              <a:t> et al., 2008b, p. 970) </a:t>
            </a:r>
            <a:endParaRPr lang="en-US" sz="2000" dirty="0" smtClean="0">
              <a:latin typeface="Cambria" panose="02040503050406030204" pitchFamily="18" charset="0"/>
            </a:endParaRPr>
          </a:p>
          <a:p>
            <a:pPr marL="285750" indent="-285750">
              <a:buFont typeface="Arial" panose="020B0604020202020204" pitchFamily="34" charset="0"/>
              <a:buChar char="•"/>
            </a:pPr>
            <a:endParaRPr lang="en-US" sz="2000" dirty="0">
              <a:latin typeface="Cambria" panose="02040503050406030204" pitchFamily="18" charset="0"/>
            </a:endParaRPr>
          </a:p>
          <a:p>
            <a:pPr marL="285750" indent="-285750">
              <a:buFont typeface="Arial" panose="020B0604020202020204" pitchFamily="34" charset="0"/>
              <a:buChar char="•"/>
            </a:pPr>
            <a:r>
              <a:rPr lang="en-US" sz="2000" dirty="0">
                <a:latin typeface="Cambria" panose="02040503050406030204" pitchFamily="18" charset="0"/>
              </a:rPr>
              <a:t>Significant inequalities exist at the municipal level</a:t>
            </a:r>
            <a:endParaRPr lang="en-US" sz="2000" dirty="0">
              <a:latin typeface="Cambria" panose="02040503050406030204" pitchFamily="18" charset="0"/>
            </a:endParaRPr>
          </a:p>
          <a:p>
            <a:endParaRPr lang="en-US" dirty="0"/>
          </a:p>
        </p:txBody>
      </p:sp>
      <p:sp>
        <p:nvSpPr>
          <p:cNvPr id="6" name="TextBox 5"/>
          <p:cNvSpPr txBox="1"/>
          <p:nvPr/>
        </p:nvSpPr>
        <p:spPr>
          <a:xfrm>
            <a:off x="6116715" y="6596390"/>
            <a:ext cx="3364636" cy="261610"/>
          </a:xfrm>
          <a:prstGeom prst="rect">
            <a:avLst/>
          </a:prstGeom>
          <a:noFill/>
        </p:spPr>
        <p:txBody>
          <a:bodyPr wrap="square" rtlCol="0">
            <a:spAutoFit/>
          </a:bodyPr>
          <a:lstStyle/>
          <a:p>
            <a:r>
              <a:rPr lang="en-US" sz="1100" dirty="0" smtClean="0"/>
              <a:t>Figure 5: Revenue transferred coefficient estimates</a:t>
            </a:r>
            <a:endParaRPr lang="en-US" sz="1100" dirty="0"/>
          </a:p>
        </p:txBody>
      </p:sp>
    </p:spTree>
    <p:extLst>
      <p:ext uri="{BB962C8B-B14F-4D97-AF65-F5344CB8AC3E}">
        <p14:creationId xmlns:p14="http://schemas.microsoft.com/office/powerpoint/2010/main" val="254919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824" y="-89012"/>
            <a:ext cx="5299176" cy="6858000"/>
          </a:xfrm>
          <a:prstGeom prst="rect">
            <a:avLst/>
          </a:prstGeom>
        </p:spPr>
      </p:pic>
      <p:sp>
        <p:nvSpPr>
          <p:cNvPr id="5" name="TextBox 4"/>
          <p:cNvSpPr txBox="1"/>
          <p:nvPr/>
        </p:nvSpPr>
        <p:spPr>
          <a:xfrm>
            <a:off x="0" y="571293"/>
            <a:ext cx="3576680" cy="618630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negatively associated with conflict throughout the eastern and southern Andean region, and Amazonian lowlands </a:t>
            </a: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many mining operations in </a:t>
            </a:r>
            <a:r>
              <a:rPr lang="en-US" dirty="0" smtClean="0">
                <a:latin typeface="Cambria" panose="02040503050406030204" pitchFamily="18" charset="0"/>
              </a:rPr>
              <a:t>southern Peru are </a:t>
            </a:r>
            <a:r>
              <a:rPr lang="en-US" dirty="0">
                <a:latin typeface="Cambria" panose="02040503050406030204" pitchFamily="18" charset="0"/>
              </a:rPr>
              <a:t>currently in the exploration or expansion </a:t>
            </a:r>
            <a:r>
              <a:rPr lang="en-US" dirty="0" smtClean="0">
                <a:latin typeface="Cambria" panose="02040503050406030204" pitchFamily="18" charset="0"/>
              </a:rPr>
              <a:t>stage</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exploration </a:t>
            </a:r>
            <a:r>
              <a:rPr lang="en-US" dirty="0" smtClean="0">
                <a:latin typeface="Cambria" panose="02040503050406030204" pitchFamily="18" charset="0"/>
              </a:rPr>
              <a:t>may be </a:t>
            </a:r>
            <a:r>
              <a:rPr lang="en-US" dirty="0">
                <a:latin typeface="Cambria" panose="02040503050406030204" pitchFamily="18" charset="0"/>
              </a:rPr>
              <a:t>triggering conflict in the absence of revenue </a:t>
            </a:r>
            <a:r>
              <a:rPr lang="en-US" dirty="0" smtClean="0">
                <a:latin typeface="Cambria" panose="02040503050406030204" pitchFamily="18" charset="0"/>
              </a:rPr>
              <a:t>(</a:t>
            </a:r>
            <a:r>
              <a:rPr lang="en-US" dirty="0">
                <a:latin typeface="Cambria" panose="02040503050406030204" pitchFamily="18" charset="0"/>
              </a:rPr>
              <a:t>projects at the exploratory stage are not yet generating taxes or </a:t>
            </a:r>
            <a:r>
              <a:rPr lang="en-US" dirty="0" smtClean="0">
                <a:latin typeface="Cambria" panose="02040503050406030204" pitchFamily="18" charset="0"/>
              </a:rPr>
              <a:t>royalties)</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Amazon </a:t>
            </a:r>
            <a:r>
              <a:rPr lang="en-US" dirty="0" smtClean="0">
                <a:latin typeface="Cambria" panose="02040503050406030204" pitchFamily="18" charset="0"/>
              </a:rPr>
              <a:t>basin (except Madre de Dios) </a:t>
            </a:r>
            <a:r>
              <a:rPr lang="en-US" dirty="0">
                <a:latin typeface="Cambria" panose="02040503050406030204" pitchFamily="18" charset="0"/>
              </a:rPr>
              <a:t>did not experience the rapid increase in mineral concessions that the Andean highlands did between 1992 and 2011 </a:t>
            </a:r>
            <a:endParaRPr lang="en-US" dirty="0">
              <a:latin typeface="Cambria" panose="02040503050406030204" pitchFamily="18" charset="0"/>
            </a:endParaRPr>
          </a:p>
        </p:txBody>
      </p:sp>
      <p:sp>
        <p:nvSpPr>
          <p:cNvPr id="7" name="Title 1"/>
          <p:cNvSpPr txBox="1">
            <a:spLocks/>
          </p:cNvSpPr>
          <p:nvPr/>
        </p:nvSpPr>
        <p:spPr>
          <a:xfrm>
            <a:off x="0" y="-177553"/>
            <a:ext cx="8611340" cy="9215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Results: spatial distribution of GWR coefficients</a:t>
            </a:r>
            <a:endParaRPr lang="en-US" sz="3600" b="1" dirty="0"/>
          </a:p>
        </p:txBody>
      </p:sp>
      <p:sp>
        <p:nvSpPr>
          <p:cNvPr id="8" name="TextBox 7"/>
          <p:cNvSpPr txBox="1"/>
          <p:nvPr/>
        </p:nvSpPr>
        <p:spPr>
          <a:xfrm>
            <a:off x="5812477" y="6596390"/>
            <a:ext cx="3599667" cy="261610"/>
          </a:xfrm>
          <a:prstGeom prst="rect">
            <a:avLst/>
          </a:prstGeom>
          <a:noFill/>
        </p:spPr>
        <p:txBody>
          <a:bodyPr wrap="square" rtlCol="0">
            <a:spAutoFit/>
          </a:bodyPr>
          <a:lstStyle/>
          <a:p>
            <a:r>
              <a:rPr lang="en-US" sz="1100" dirty="0" smtClean="0"/>
              <a:t>Figure 6: Proportion revenue spent coefficient estimates</a:t>
            </a:r>
            <a:endParaRPr lang="en-US" sz="1100" dirty="0"/>
          </a:p>
        </p:txBody>
      </p:sp>
    </p:spTree>
    <p:extLst>
      <p:ext uri="{BB962C8B-B14F-4D97-AF65-F5344CB8AC3E}">
        <p14:creationId xmlns:p14="http://schemas.microsoft.com/office/powerpoint/2010/main" val="148340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824" y="0"/>
            <a:ext cx="5299176" cy="6858000"/>
          </a:xfrm>
          <a:prstGeom prst="rect">
            <a:avLst/>
          </a:prstGeom>
        </p:spPr>
      </p:pic>
      <p:sp>
        <p:nvSpPr>
          <p:cNvPr id="5" name="TextBox 4"/>
          <p:cNvSpPr txBox="1"/>
          <p:nvPr/>
        </p:nvSpPr>
        <p:spPr>
          <a:xfrm>
            <a:off x="0" y="521191"/>
            <a:ext cx="3479575" cy="674030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positively associated with social conflict throughout most of the study area </a:t>
            </a:r>
            <a:endParaRPr lang="en-US" dirty="0" smtClean="0">
              <a:latin typeface="Cambria" panose="02040503050406030204" pitchFamily="18" charset="0"/>
            </a:endParaRP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negative </a:t>
            </a:r>
            <a:r>
              <a:rPr lang="en-US" dirty="0" smtClean="0">
                <a:latin typeface="Cambria" panose="02040503050406030204" pitchFamily="18" charset="0"/>
              </a:rPr>
              <a:t>relationship with social conflict </a:t>
            </a:r>
            <a:r>
              <a:rPr lang="en-US" dirty="0">
                <a:latin typeface="Cambria" panose="02040503050406030204" pitchFamily="18" charset="0"/>
              </a:rPr>
              <a:t>is most consistent in provinces in the central northern Andean </a:t>
            </a:r>
            <a:r>
              <a:rPr lang="en-US" dirty="0" smtClean="0">
                <a:latin typeface="Cambria" panose="02040503050406030204" pitchFamily="18" charset="0"/>
              </a:rPr>
              <a:t>highlands</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Many studies have documented how concerns about water quantity and quality trigger social conflict </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rPr>
              <a:t>Mineral extraction and processing requires large amounts of </a:t>
            </a:r>
            <a:r>
              <a:rPr lang="en-US" dirty="0" smtClean="0">
                <a:latin typeface="Cambria" panose="02040503050406030204" pitchFamily="18" charset="0"/>
              </a:rPr>
              <a:t>water</a:t>
            </a:r>
          </a:p>
          <a:p>
            <a:pPr marL="742950" lvl="1" indent="-285750">
              <a:buFont typeface="Arial" panose="020B0604020202020204" pitchFamily="34" charset="0"/>
              <a:buChar char="•"/>
            </a:pPr>
            <a:r>
              <a:rPr lang="en-US" dirty="0" smtClean="0">
                <a:latin typeface="Cambria" panose="02040503050406030204" pitchFamily="18" charset="0"/>
              </a:rPr>
              <a:t>Acid mine drainage</a:t>
            </a:r>
          </a:p>
          <a:p>
            <a:pPr marL="742950" lvl="1" indent="-285750">
              <a:buFont typeface="Arial" panose="020B0604020202020204" pitchFamily="34" charset="0"/>
              <a:buChar char="•"/>
            </a:pPr>
            <a:r>
              <a:rPr lang="en-US" dirty="0" smtClean="0">
                <a:latin typeface="Cambria" panose="02040503050406030204" pitchFamily="18" charset="0"/>
              </a:rPr>
              <a:t>Environmental regulations </a:t>
            </a:r>
            <a:r>
              <a:rPr lang="en-US" dirty="0">
                <a:latin typeface="Cambria" panose="02040503050406030204" pitchFamily="18" charset="0"/>
              </a:rPr>
              <a:t>are historically lax and incomplete</a:t>
            </a:r>
            <a:endParaRPr lang="en-US" dirty="0" smtClean="0">
              <a:latin typeface="Cambria" panose="02040503050406030204" pitchFamily="18"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itle 1"/>
          <p:cNvSpPr txBox="1">
            <a:spLocks/>
          </p:cNvSpPr>
          <p:nvPr/>
        </p:nvSpPr>
        <p:spPr>
          <a:xfrm>
            <a:off x="0" y="-177553"/>
            <a:ext cx="8611340" cy="9215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Results: spatial distribution of GWR coefficients</a:t>
            </a:r>
            <a:endParaRPr lang="en-US" sz="3600" b="1" dirty="0"/>
          </a:p>
        </p:txBody>
      </p:sp>
      <p:sp>
        <p:nvSpPr>
          <p:cNvPr id="8" name="TextBox 7"/>
          <p:cNvSpPr txBox="1"/>
          <p:nvPr/>
        </p:nvSpPr>
        <p:spPr>
          <a:xfrm>
            <a:off x="5708341" y="6596390"/>
            <a:ext cx="3590789" cy="261610"/>
          </a:xfrm>
          <a:prstGeom prst="rect">
            <a:avLst/>
          </a:prstGeom>
          <a:noFill/>
        </p:spPr>
        <p:txBody>
          <a:bodyPr wrap="square" rtlCol="0">
            <a:spAutoFit/>
          </a:bodyPr>
          <a:lstStyle/>
          <a:p>
            <a:r>
              <a:rPr lang="en-US" sz="1100" dirty="0" smtClean="0"/>
              <a:t>Figure 7: Overlap concessions, rivers coefficient estimates</a:t>
            </a:r>
            <a:endParaRPr lang="en-US" sz="1100" dirty="0"/>
          </a:p>
        </p:txBody>
      </p:sp>
    </p:spTree>
    <p:extLst>
      <p:ext uri="{BB962C8B-B14F-4D97-AF65-F5344CB8AC3E}">
        <p14:creationId xmlns:p14="http://schemas.microsoft.com/office/powerpoint/2010/main" val="97220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237" y="-113289"/>
            <a:ext cx="5299176" cy="6858000"/>
          </a:xfrm>
          <a:prstGeom prst="rect">
            <a:avLst/>
          </a:prstGeom>
        </p:spPr>
      </p:pic>
      <p:sp>
        <p:nvSpPr>
          <p:cNvPr id="5" name="TextBox 4"/>
          <p:cNvSpPr txBox="1"/>
          <p:nvPr/>
        </p:nvSpPr>
        <p:spPr>
          <a:xfrm>
            <a:off x="117335" y="856971"/>
            <a:ext cx="3694568"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positively associated with conflict throughout most of the study </a:t>
            </a:r>
            <a:r>
              <a:rPr lang="en-US" dirty="0" smtClean="0">
                <a:latin typeface="Cambria" panose="02040503050406030204" pitchFamily="18" charset="0"/>
              </a:rPr>
              <a:t>area</a:t>
            </a:r>
          </a:p>
          <a:p>
            <a:pPr marL="742950" lvl="1" indent="-285750">
              <a:buFont typeface="Arial" panose="020B0604020202020204" pitchFamily="34" charset="0"/>
              <a:buChar char="•"/>
            </a:pPr>
            <a:r>
              <a:rPr lang="en-US" dirty="0">
                <a:latin typeface="Cambria" panose="02040503050406030204" pitchFamily="18" charset="0"/>
              </a:rPr>
              <a:t>mine workers’ exploitation by mining </a:t>
            </a:r>
            <a:r>
              <a:rPr lang="en-US" dirty="0" smtClean="0">
                <a:latin typeface="Cambria" panose="02040503050406030204" pitchFamily="18" charset="0"/>
              </a:rPr>
              <a:t>companies</a:t>
            </a:r>
          </a:p>
          <a:p>
            <a:pPr marL="742950" lvl="1" indent="-285750">
              <a:buFont typeface="Arial" panose="020B0604020202020204" pitchFamily="34" charset="0"/>
              <a:buChar char="•"/>
            </a:pPr>
            <a:r>
              <a:rPr lang="en-US" dirty="0">
                <a:latin typeface="Cambria" panose="02040503050406030204" pitchFamily="18" charset="0"/>
              </a:rPr>
              <a:t>limited local employment opportunities by mining </a:t>
            </a:r>
            <a:r>
              <a:rPr lang="en-US" dirty="0" smtClean="0">
                <a:latin typeface="Cambria" panose="02040503050406030204" pitchFamily="18" charset="0"/>
              </a:rPr>
              <a:t>operations </a:t>
            </a:r>
            <a:r>
              <a:rPr lang="en-US" dirty="0">
                <a:latin typeface="Cambria" panose="02040503050406030204" pitchFamily="18" charset="0"/>
              </a:rPr>
              <a:t>in the operation phase </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rPr>
              <a:t>technological advances have replaced labor with capital and concentrated long-term employment opportunities on skilled </a:t>
            </a:r>
            <a:r>
              <a:rPr lang="en-US" dirty="0" smtClean="0">
                <a:latin typeface="Cambria" panose="02040503050406030204" pitchFamily="18" charset="0"/>
              </a:rPr>
              <a:t>workers</a:t>
            </a:r>
          </a:p>
          <a:p>
            <a:pPr marL="742950" lvl="1"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negative association </a:t>
            </a:r>
            <a:r>
              <a:rPr lang="en-US" dirty="0" smtClean="0">
                <a:latin typeface="Cambria" panose="02040503050406030204" pitchFamily="18" charset="0"/>
              </a:rPr>
              <a:t>with social conflict in northwest </a:t>
            </a:r>
            <a:r>
              <a:rPr lang="en-US" dirty="0">
                <a:latin typeface="Cambria" panose="02040503050406030204" pitchFamily="18" charset="0"/>
              </a:rPr>
              <a:t>and southern Andean highlands</a:t>
            </a:r>
            <a:endParaRPr lang="en-US" dirty="0" smtClean="0">
              <a:latin typeface="Cambria" panose="02040503050406030204" pitchFamily="18" charset="0"/>
            </a:endParaRPr>
          </a:p>
        </p:txBody>
      </p:sp>
      <p:sp>
        <p:nvSpPr>
          <p:cNvPr id="6" name="TextBox 5"/>
          <p:cNvSpPr txBox="1"/>
          <p:nvPr/>
        </p:nvSpPr>
        <p:spPr>
          <a:xfrm>
            <a:off x="6036815" y="6596390"/>
            <a:ext cx="3590789" cy="261610"/>
          </a:xfrm>
          <a:prstGeom prst="rect">
            <a:avLst/>
          </a:prstGeom>
          <a:noFill/>
        </p:spPr>
        <p:txBody>
          <a:bodyPr wrap="square" rtlCol="0">
            <a:spAutoFit/>
          </a:bodyPr>
          <a:lstStyle/>
          <a:p>
            <a:r>
              <a:rPr lang="en-US" sz="1100" dirty="0" smtClean="0"/>
              <a:t>Figure 7: Employed by mining coefficient estimates</a:t>
            </a:r>
            <a:endParaRPr lang="en-US" sz="1100" dirty="0"/>
          </a:p>
        </p:txBody>
      </p:sp>
      <p:sp>
        <p:nvSpPr>
          <p:cNvPr id="8" name="Title 1"/>
          <p:cNvSpPr txBox="1">
            <a:spLocks/>
          </p:cNvSpPr>
          <p:nvPr/>
        </p:nvSpPr>
        <p:spPr>
          <a:xfrm>
            <a:off x="0" y="-177553"/>
            <a:ext cx="8611340" cy="9215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Results: spatial distribution of GWR coefficients</a:t>
            </a:r>
            <a:endParaRPr lang="en-US" sz="3600" b="1" dirty="0"/>
          </a:p>
        </p:txBody>
      </p:sp>
    </p:spTree>
    <p:extLst>
      <p:ext uri="{BB962C8B-B14F-4D97-AF65-F5344CB8AC3E}">
        <p14:creationId xmlns:p14="http://schemas.microsoft.com/office/powerpoint/2010/main" val="273547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698" y="0"/>
            <a:ext cx="5299176" cy="6858000"/>
          </a:xfrm>
          <a:prstGeom prst="rect">
            <a:avLst/>
          </a:prstGeom>
        </p:spPr>
      </p:pic>
      <p:sp>
        <p:nvSpPr>
          <p:cNvPr id="5" name="TextBox 4"/>
          <p:cNvSpPr txBox="1"/>
          <p:nvPr/>
        </p:nvSpPr>
        <p:spPr>
          <a:xfrm>
            <a:off x="0" y="582625"/>
            <a:ext cx="3783581" cy="652486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mbria" panose="02040503050406030204" pitchFamily="18" charset="0"/>
              </a:rPr>
              <a:t>positive relationship between </a:t>
            </a:r>
            <a:r>
              <a:rPr lang="en-US" sz="1600" i="1" dirty="0">
                <a:latin typeface="Cambria" panose="02040503050406030204" pitchFamily="18" charset="0"/>
              </a:rPr>
              <a:t>population indigenous</a:t>
            </a:r>
            <a:r>
              <a:rPr lang="en-US" sz="1600" dirty="0">
                <a:latin typeface="Cambria" panose="02040503050406030204" pitchFamily="18" charset="0"/>
              </a:rPr>
              <a:t> and social conflict in the Andean </a:t>
            </a:r>
            <a:r>
              <a:rPr lang="en-US" sz="1600" dirty="0" smtClean="0">
                <a:latin typeface="Cambria" panose="02040503050406030204" pitchFamily="18" charset="0"/>
              </a:rPr>
              <a:t>highlands</a:t>
            </a: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rPr>
              <a:t>Mining concessions are concentrated in the Andean highlands, where there are significant indigenous </a:t>
            </a:r>
            <a:r>
              <a:rPr lang="en-US" sz="1600" dirty="0" smtClean="0">
                <a:latin typeface="Cambria" panose="02040503050406030204" pitchFamily="18" charset="0"/>
              </a:rPr>
              <a:t>populations</a:t>
            </a:r>
            <a:endParaRPr lang="en-US" sz="1600" dirty="0">
              <a:latin typeface="Cambria" panose="02040503050406030204" pitchFamily="18" charset="0"/>
            </a:endParaRPr>
          </a:p>
          <a:p>
            <a:pPr marL="742950" lvl="1" indent="-285750">
              <a:buFont typeface="Arial" panose="020B0604020202020204" pitchFamily="34" charset="0"/>
              <a:buChar char="•"/>
            </a:pPr>
            <a:r>
              <a:rPr lang="en-US" sz="1600" dirty="0">
                <a:latin typeface="Cambria" panose="02040503050406030204" pitchFamily="18" charset="0"/>
              </a:rPr>
              <a:t>“free, prior and informed consent</a:t>
            </a:r>
            <a:r>
              <a:rPr lang="en-US" sz="1600" dirty="0" smtClean="0">
                <a:latin typeface="Cambria" panose="02040503050406030204" pitchFamily="18" charset="0"/>
              </a:rPr>
              <a:t>”</a:t>
            </a:r>
            <a:endParaRPr lang="en-US" sz="1600" dirty="0">
              <a:latin typeface="Cambria" panose="02040503050406030204" pitchFamily="18" charset="0"/>
            </a:endParaRPr>
          </a:p>
          <a:p>
            <a:pPr marL="742950" lvl="1" indent="-285750">
              <a:buFont typeface="Arial" panose="020B0604020202020204" pitchFamily="34" charset="0"/>
              <a:buChar char="•"/>
            </a:pPr>
            <a:r>
              <a:rPr lang="en-US" sz="1600" dirty="0">
                <a:latin typeface="Cambria" panose="02040503050406030204" pitchFamily="18" charset="0"/>
              </a:rPr>
              <a:t>national policies and regulations that favor business </a:t>
            </a:r>
            <a:r>
              <a:rPr lang="en-US" sz="1600" dirty="0" smtClean="0">
                <a:latin typeface="Cambria" panose="02040503050406030204" pitchFamily="18" charset="0"/>
              </a:rPr>
              <a:t>interests and seek to weaken rights of indigenous</a:t>
            </a:r>
          </a:p>
          <a:p>
            <a:pPr marL="285750" indent="-285750">
              <a:buFont typeface="Arial" panose="020B0604020202020204" pitchFamily="34" charset="0"/>
              <a:buChar char="•"/>
            </a:pPr>
            <a:endParaRPr lang="en-US" sz="1600" dirty="0">
              <a:latin typeface="Cambria" panose="02040503050406030204" pitchFamily="18" charset="0"/>
            </a:endParaRPr>
          </a:p>
          <a:p>
            <a:pPr marL="285750" indent="-285750">
              <a:buFont typeface="Arial" panose="020B0604020202020204" pitchFamily="34" charset="0"/>
              <a:buChar char="•"/>
            </a:pPr>
            <a:r>
              <a:rPr lang="en-US" sz="1600" dirty="0">
                <a:latin typeface="Cambria" panose="02040503050406030204" pitchFamily="18" charset="0"/>
              </a:rPr>
              <a:t>positive relationship between </a:t>
            </a:r>
            <a:r>
              <a:rPr lang="en-US" sz="1600" i="1" dirty="0">
                <a:latin typeface="Cambria" panose="02040503050406030204" pitchFamily="18" charset="0"/>
              </a:rPr>
              <a:t>population indigenous </a:t>
            </a:r>
            <a:r>
              <a:rPr lang="en-US" sz="1600" dirty="0">
                <a:latin typeface="Cambria" panose="02040503050406030204" pitchFamily="18" charset="0"/>
              </a:rPr>
              <a:t>and social conflict is also present in provinces located in the Amazonian </a:t>
            </a:r>
            <a:r>
              <a:rPr lang="en-US" sz="1600" dirty="0" smtClean="0">
                <a:latin typeface="Cambria" panose="02040503050406030204" pitchFamily="18" charset="0"/>
              </a:rPr>
              <a:t>lowlands</a:t>
            </a:r>
          </a:p>
          <a:p>
            <a:pPr marL="742950" lvl="1" indent="-285750">
              <a:buFont typeface="Arial" panose="020B0604020202020204" pitchFamily="34" charset="0"/>
              <a:buChar char="•"/>
            </a:pPr>
            <a:r>
              <a:rPr lang="en-US" sz="1600" dirty="0">
                <a:latin typeface="Cambria" panose="02040503050406030204" pitchFamily="18" charset="0"/>
              </a:rPr>
              <a:t>indigenous populations’ desires to reclaim territory and improve their autonomy </a:t>
            </a:r>
            <a:endParaRPr lang="en-US" sz="1600" dirty="0" smtClean="0">
              <a:latin typeface="Cambria" panose="02040503050406030204" pitchFamily="18" charset="0"/>
            </a:endParaRPr>
          </a:p>
          <a:p>
            <a:pPr marL="742950" lvl="1" indent="-285750">
              <a:buFont typeface="Arial" panose="020B0604020202020204" pitchFamily="34" charset="0"/>
              <a:buChar char="•"/>
            </a:pPr>
            <a:r>
              <a:rPr lang="en-US" sz="1600" dirty="0" smtClean="0">
                <a:latin typeface="Cambria" panose="02040503050406030204" pitchFamily="18" charset="0"/>
              </a:rPr>
              <a:t>May also capture conflicts within and near Madre de Dios: significant indigenous population and hotbed for ASM</a:t>
            </a:r>
          </a:p>
          <a:p>
            <a:pPr marL="285750" indent="-285750">
              <a:buFont typeface="Arial" panose="020B0604020202020204" pitchFamily="34" charset="0"/>
              <a:buChar char="•"/>
            </a:pPr>
            <a:endParaRPr lang="en-US" dirty="0"/>
          </a:p>
        </p:txBody>
      </p:sp>
      <p:sp>
        <p:nvSpPr>
          <p:cNvPr id="7" name="Title 1"/>
          <p:cNvSpPr txBox="1">
            <a:spLocks/>
          </p:cNvSpPr>
          <p:nvPr/>
        </p:nvSpPr>
        <p:spPr>
          <a:xfrm>
            <a:off x="0" y="-177553"/>
            <a:ext cx="8611340" cy="9215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Results: spatial distribution of GWR coefficients</a:t>
            </a:r>
            <a:endParaRPr lang="en-US" sz="3600" b="1" dirty="0"/>
          </a:p>
        </p:txBody>
      </p:sp>
      <p:sp>
        <p:nvSpPr>
          <p:cNvPr id="8" name="TextBox 7"/>
          <p:cNvSpPr txBox="1"/>
          <p:nvPr/>
        </p:nvSpPr>
        <p:spPr>
          <a:xfrm>
            <a:off x="6036815" y="6596390"/>
            <a:ext cx="3590789" cy="261610"/>
          </a:xfrm>
          <a:prstGeom prst="rect">
            <a:avLst/>
          </a:prstGeom>
          <a:noFill/>
        </p:spPr>
        <p:txBody>
          <a:bodyPr wrap="square" rtlCol="0">
            <a:spAutoFit/>
          </a:bodyPr>
          <a:lstStyle/>
          <a:p>
            <a:r>
              <a:rPr lang="en-US" sz="1100" dirty="0" smtClean="0"/>
              <a:t>Figure 8: Population indigenous coefficient estimates</a:t>
            </a:r>
            <a:endParaRPr lang="en-US" sz="1100" dirty="0"/>
          </a:p>
        </p:txBody>
      </p:sp>
    </p:spTree>
    <p:extLst>
      <p:ext uri="{BB962C8B-B14F-4D97-AF65-F5344CB8AC3E}">
        <p14:creationId xmlns:p14="http://schemas.microsoft.com/office/powerpoint/2010/main" val="17042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8922" y="3935067"/>
            <a:ext cx="5905078" cy="2799822"/>
          </a:xfrm>
          <a:prstGeom prst="rect">
            <a:avLst/>
          </a:prstGeom>
        </p:spPr>
      </p:pic>
      <p:sp>
        <p:nvSpPr>
          <p:cNvPr id="2" name="Title 1"/>
          <p:cNvSpPr>
            <a:spLocks noGrp="1"/>
          </p:cNvSpPr>
          <p:nvPr>
            <p:ph type="title"/>
          </p:nvPr>
        </p:nvSpPr>
        <p:spPr>
          <a:xfrm>
            <a:off x="-1" y="-17755"/>
            <a:ext cx="8096435" cy="861694"/>
          </a:xfrm>
        </p:spPr>
        <p:txBody>
          <a:bodyPr>
            <a:noAutofit/>
          </a:bodyPr>
          <a:lstStyle/>
          <a:p>
            <a:r>
              <a:rPr lang="en-US" sz="4000" b="1" dirty="0" smtClean="0"/>
              <a:t>Expansion of mineral extraction in Peru</a:t>
            </a:r>
            <a:endParaRPr lang="en-US" sz="4000" b="1" dirty="0"/>
          </a:p>
        </p:txBody>
      </p:sp>
      <p:sp>
        <p:nvSpPr>
          <p:cNvPr id="3" name="Content Placeholder 2"/>
          <p:cNvSpPr>
            <a:spLocks noGrp="1"/>
          </p:cNvSpPr>
          <p:nvPr>
            <p:ph idx="1"/>
          </p:nvPr>
        </p:nvSpPr>
        <p:spPr>
          <a:xfrm>
            <a:off x="0" y="843939"/>
            <a:ext cx="7886700" cy="4351338"/>
          </a:xfrm>
        </p:spPr>
        <p:txBody>
          <a:bodyPr/>
          <a:lstStyle/>
          <a:p>
            <a:r>
              <a:rPr lang="en-US" sz="2000" dirty="0" smtClean="0">
                <a:latin typeface="Cambria" panose="02040503050406030204" pitchFamily="18" charset="0"/>
              </a:rPr>
              <a:t>Extractive industry accounts for 4.8% of Peru’s GDP</a:t>
            </a:r>
          </a:p>
          <a:p>
            <a:r>
              <a:rPr lang="en-US" sz="2000" dirty="0" smtClean="0">
                <a:latin typeface="Cambria" panose="02040503050406030204" pitchFamily="18" charset="0"/>
              </a:rPr>
              <a:t>Land area overlain by mineral concessions has grown from 11% (2009) to 17% (2013)</a:t>
            </a:r>
          </a:p>
          <a:p>
            <a:r>
              <a:rPr lang="en-US" sz="2000" dirty="0" smtClean="0">
                <a:latin typeface="Cambria" panose="02040503050406030204" pitchFamily="18" charset="0"/>
              </a:rPr>
              <a:t>concessions </a:t>
            </a:r>
            <a:r>
              <a:rPr lang="en-US" sz="2000" dirty="0">
                <a:latin typeface="Cambria" panose="02040503050406030204" pitchFamily="18" charset="0"/>
              </a:rPr>
              <a:t>overlap important watersheds, agricultural land, protected </a:t>
            </a:r>
            <a:r>
              <a:rPr lang="en-US" sz="2000" dirty="0" smtClean="0">
                <a:latin typeface="Cambria" panose="02040503050406030204" pitchFamily="18" charset="0"/>
              </a:rPr>
              <a:t>areas</a:t>
            </a:r>
          </a:p>
          <a:p>
            <a:r>
              <a:rPr lang="en-US" sz="2000" dirty="0" smtClean="0">
                <a:latin typeface="Cambria" panose="02040503050406030204" pitchFamily="18" charset="0"/>
              </a:rPr>
              <a:t>Reduce and alter spatial extent of livelihood resource bases</a:t>
            </a:r>
          </a:p>
          <a:p>
            <a:pPr lvl="1"/>
            <a:r>
              <a:rPr lang="en-US" sz="1600" dirty="0" smtClean="0">
                <a:latin typeface="Cambria" panose="02040503050406030204" pitchFamily="18" charset="0"/>
              </a:rPr>
              <a:t>Deforestation, air/soil/water pollution</a:t>
            </a:r>
          </a:p>
          <a:p>
            <a:pPr lvl="1"/>
            <a:r>
              <a:rPr lang="en-US" sz="1600" dirty="0" smtClean="0">
                <a:latin typeface="Cambria" panose="02040503050406030204" pitchFamily="18" charset="0"/>
              </a:rPr>
              <a:t>Ecosystem imbalance, loss of biodiversity</a:t>
            </a:r>
          </a:p>
          <a:p>
            <a:pPr lvl="1"/>
            <a:r>
              <a:rPr lang="en-US" sz="1600" dirty="0" smtClean="0">
                <a:latin typeface="Cambria" panose="02040503050406030204" pitchFamily="18" charset="0"/>
              </a:rPr>
              <a:t>Increase in hunting of native wildlife</a:t>
            </a:r>
          </a:p>
          <a:p>
            <a:pPr lvl="1"/>
            <a:r>
              <a:rPr lang="en-US" sz="1600" dirty="0" smtClean="0">
                <a:latin typeface="Cambria" panose="02040503050406030204" pitchFamily="18" charset="0"/>
              </a:rPr>
              <a:t>Disturbance of indigenous communities</a:t>
            </a:r>
            <a:endParaRPr lang="en-US" sz="1600" dirty="0">
              <a:latin typeface="Cambria" panose="02040503050406030204" pitchFamily="18" charset="0"/>
            </a:endParaRPr>
          </a:p>
          <a:p>
            <a:endParaRPr lang="en-US" dirty="0"/>
          </a:p>
        </p:txBody>
      </p:sp>
      <p:sp>
        <p:nvSpPr>
          <p:cNvPr id="6" name="TextBox 5"/>
          <p:cNvSpPr txBox="1"/>
          <p:nvPr/>
        </p:nvSpPr>
        <p:spPr>
          <a:xfrm>
            <a:off x="7442345" y="6611779"/>
            <a:ext cx="3003259" cy="246221"/>
          </a:xfrm>
          <a:prstGeom prst="rect">
            <a:avLst/>
          </a:prstGeom>
          <a:noFill/>
        </p:spPr>
        <p:txBody>
          <a:bodyPr wrap="square" rtlCol="0">
            <a:spAutoFit/>
          </a:bodyPr>
          <a:lstStyle/>
          <a:p>
            <a:r>
              <a:rPr lang="en-US" sz="1000" dirty="0" smtClean="0"/>
              <a:t>(</a:t>
            </a:r>
            <a:r>
              <a:rPr lang="en-US" sz="1000" dirty="0" err="1" smtClean="0"/>
              <a:t>Bebbington</a:t>
            </a:r>
            <a:r>
              <a:rPr lang="en-US" sz="1000" dirty="0" smtClean="0"/>
              <a:t> and Bury, 2009)</a:t>
            </a:r>
            <a:endParaRPr lang="en-US" sz="1000" dirty="0"/>
          </a:p>
        </p:txBody>
      </p:sp>
    </p:spTree>
    <p:extLst>
      <p:ext uri="{BB962C8B-B14F-4D97-AF65-F5344CB8AC3E}">
        <p14:creationId xmlns:p14="http://schemas.microsoft.com/office/powerpoint/2010/main" val="281253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3052" y="-105197"/>
            <a:ext cx="5299176" cy="6858000"/>
          </a:xfrm>
          <a:prstGeom prst="rect">
            <a:avLst/>
          </a:prstGeom>
        </p:spPr>
      </p:pic>
      <p:sp>
        <p:nvSpPr>
          <p:cNvPr id="5" name="TextBox 4"/>
          <p:cNvSpPr txBox="1"/>
          <p:nvPr/>
        </p:nvSpPr>
        <p:spPr>
          <a:xfrm>
            <a:off x="91540" y="477430"/>
            <a:ext cx="3821511" cy="646330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mbria" panose="02040503050406030204" pitchFamily="18" charset="0"/>
              </a:rPr>
              <a:t>negative relationship between </a:t>
            </a:r>
            <a:r>
              <a:rPr lang="en-US" i="1" dirty="0">
                <a:latin typeface="Cambria" panose="02040503050406030204" pitchFamily="18" charset="0"/>
              </a:rPr>
              <a:t>population urban </a:t>
            </a:r>
            <a:r>
              <a:rPr lang="en-US" dirty="0">
                <a:latin typeface="Cambria" panose="02040503050406030204" pitchFamily="18" charset="0"/>
              </a:rPr>
              <a:t>and social conflict is observed in some provinces in the northern, central, and southern Andes </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rPr>
              <a:t>increases in rural Andean conflicts have been documented in the literature </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a:latin typeface="Cambria" panose="02040503050406030204" pitchFamily="18" charset="0"/>
              </a:rPr>
              <a:t>rural areas positive effects from mineral extraction on Peruvian livelihoods are especially lacking </a:t>
            </a:r>
            <a:endParaRPr lang="en-US" dirty="0" smtClean="0">
              <a:latin typeface="Cambria" panose="02040503050406030204" pitchFamily="18" charset="0"/>
            </a:endParaRPr>
          </a:p>
          <a:p>
            <a:pPr marL="742950" lvl="1"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r>
              <a:rPr lang="en-US" dirty="0">
                <a:latin typeface="Cambria" panose="02040503050406030204" pitchFamily="18" charset="0"/>
              </a:rPr>
              <a:t>positive relationship between </a:t>
            </a:r>
            <a:r>
              <a:rPr lang="en-US" i="1" dirty="0">
                <a:latin typeface="Cambria" panose="02040503050406030204" pitchFamily="18" charset="0"/>
              </a:rPr>
              <a:t>population urban </a:t>
            </a:r>
            <a:r>
              <a:rPr lang="en-US" dirty="0">
                <a:latin typeface="Cambria" panose="02040503050406030204" pitchFamily="18" charset="0"/>
              </a:rPr>
              <a:t>and social conflict in many </a:t>
            </a:r>
            <a:r>
              <a:rPr lang="en-US" dirty="0" smtClean="0">
                <a:latin typeface="Cambria" panose="02040503050406030204" pitchFamily="18" charset="0"/>
              </a:rPr>
              <a:t>provinces</a:t>
            </a:r>
          </a:p>
          <a:p>
            <a:pPr marL="742950" lvl="1" indent="-285750">
              <a:buFont typeface="Arial" panose="020B0604020202020204" pitchFamily="34" charset="0"/>
              <a:buChar char="•"/>
            </a:pPr>
            <a:r>
              <a:rPr lang="en-US" dirty="0" smtClean="0">
                <a:latin typeface="Cambria" panose="02040503050406030204" pitchFamily="18" charset="0"/>
              </a:rPr>
              <a:t>Possibly due to individual perception of “urban” </a:t>
            </a:r>
          </a:p>
          <a:p>
            <a:pPr marL="742950" lvl="1" indent="-285750">
              <a:buFont typeface="Arial" panose="020B0604020202020204" pitchFamily="34" charset="0"/>
              <a:buChar char="•"/>
            </a:pPr>
            <a:r>
              <a:rPr lang="en-US" dirty="0" smtClean="0">
                <a:latin typeface="Cambria" panose="02040503050406030204" pitchFamily="18" charset="0"/>
              </a:rPr>
              <a:t>May also indicate </a:t>
            </a:r>
            <a:r>
              <a:rPr lang="en-US" dirty="0">
                <a:latin typeface="Cambria" panose="02040503050406030204" pitchFamily="18" charset="0"/>
              </a:rPr>
              <a:t>more urban concern about </a:t>
            </a:r>
            <a:r>
              <a:rPr lang="en-US" dirty="0" smtClean="0">
                <a:latin typeface="Cambria" panose="02040503050406030204" pitchFamily="18" charset="0"/>
              </a:rPr>
              <a:t>mining, </a:t>
            </a:r>
            <a:r>
              <a:rPr lang="en-US" dirty="0">
                <a:latin typeface="Cambria" panose="02040503050406030204" pitchFamily="18" charset="0"/>
              </a:rPr>
              <a:t>more urban involvement in social conflicts</a:t>
            </a:r>
            <a:endParaRPr lang="en-US" dirty="0">
              <a:latin typeface="Cambria" panose="02040503050406030204" pitchFamily="18" charset="0"/>
            </a:endParaRPr>
          </a:p>
          <a:p>
            <a:pPr marL="285750" indent="-285750">
              <a:buFont typeface="Arial" panose="020B0604020202020204" pitchFamily="34" charset="0"/>
              <a:buChar char="•"/>
            </a:pPr>
            <a:endParaRPr lang="en-US" dirty="0"/>
          </a:p>
        </p:txBody>
      </p:sp>
      <p:sp>
        <p:nvSpPr>
          <p:cNvPr id="7" name="Title 1"/>
          <p:cNvSpPr txBox="1">
            <a:spLocks/>
          </p:cNvSpPr>
          <p:nvPr/>
        </p:nvSpPr>
        <p:spPr>
          <a:xfrm>
            <a:off x="0" y="-239697"/>
            <a:ext cx="8611340" cy="92150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Results: spatial distribution of GWR coefficients</a:t>
            </a:r>
            <a:endParaRPr lang="en-US" sz="3600" b="1" dirty="0"/>
          </a:p>
        </p:txBody>
      </p:sp>
      <p:sp>
        <p:nvSpPr>
          <p:cNvPr id="8" name="TextBox 7"/>
          <p:cNvSpPr txBox="1"/>
          <p:nvPr/>
        </p:nvSpPr>
        <p:spPr>
          <a:xfrm>
            <a:off x="6258757" y="6596390"/>
            <a:ext cx="3590789" cy="261610"/>
          </a:xfrm>
          <a:prstGeom prst="rect">
            <a:avLst/>
          </a:prstGeom>
          <a:noFill/>
        </p:spPr>
        <p:txBody>
          <a:bodyPr wrap="square" rtlCol="0">
            <a:spAutoFit/>
          </a:bodyPr>
          <a:lstStyle/>
          <a:p>
            <a:r>
              <a:rPr lang="en-US" sz="1100" dirty="0" smtClean="0"/>
              <a:t>Figure 9: Population urban coefficient estimates</a:t>
            </a:r>
            <a:endParaRPr lang="en-US" sz="1100" dirty="0"/>
          </a:p>
        </p:txBody>
      </p:sp>
    </p:spTree>
    <p:extLst>
      <p:ext uri="{BB962C8B-B14F-4D97-AF65-F5344CB8AC3E}">
        <p14:creationId xmlns:p14="http://schemas.microsoft.com/office/powerpoint/2010/main" val="121026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13"/>
            <a:ext cx="2770005" cy="1325563"/>
          </a:xfrm>
        </p:spPr>
        <p:txBody>
          <a:bodyPr>
            <a:normAutofit/>
          </a:bodyPr>
          <a:lstStyle/>
          <a:p>
            <a:r>
              <a:rPr lang="en-US" sz="3600" b="1" dirty="0" smtClean="0"/>
              <a:t>Limitations</a:t>
            </a:r>
            <a:endParaRPr lang="en-US" sz="3600" b="1" dirty="0"/>
          </a:p>
        </p:txBody>
      </p:sp>
      <p:sp>
        <p:nvSpPr>
          <p:cNvPr id="3" name="Content Placeholder 2"/>
          <p:cNvSpPr>
            <a:spLocks noGrp="1"/>
          </p:cNvSpPr>
          <p:nvPr>
            <p:ph idx="1"/>
          </p:nvPr>
        </p:nvSpPr>
        <p:spPr>
          <a:xfrm>
            <a:off x="191680" y="919317"/>
            <a:ext cx="7886700" cy="4351338"/>
          </a:xfrm>
        </p:spPr>
        <p:txBody>
          <a:bodyPr>
            <a:normAutofit lnSpcReduction="10000"/>
          </a:bodyPr>
          <a:lstStyle/>
          <a:p>
            <a:r>
              <a:rPr lang="en-US" dirty="0">
                <a:latin typeface="Cambria" panose="02040503050406030204" pitchFamily="18" charset="0"/>
              </a:rPr>
              <a:t>GWR uses a local adaptation of linear regression, which is not ideal for dependent variable events which are relatively rare (i.e. the maximum of 16 social conflicts over an eight year period</a:t>
            </a:r>
            <a:r>
              <a:rPr lang="en-US" dirty="0" smtClean="0">
                <a:latin typeface="Cambria" panose="02040503050406030204" pitchFamily="18" charset="0"/>
              </a:rPr>
              <a:t>)</a:t>
            </a:r>
          </a:p>
          <a:p>
            <a:pPr lvl="1"/>
            <a:r>
              <a:rPr lang="en-US" dirty="0">
                <a:latin typeface="Cambria" panose="02040503050406030204" pitchFamily="18" charset="0"/>
              </a:rPr>
              <a:t>a logistic spatial model, such as a geographically weighted logistic model, would be useful for comparison with global OLS and GWR </a:t>
            </a:r>
            <a:r>
              <a:rPr lang="en-US" dirty="0" smtClean="0">
                <a:latin typeface="Cambria" panose="02040503050406030204" pitchFamily="18" charset="0"/>
              </a:rPr>
              <a:t>models</a:t>
            </a:r>
          </a:p>
          <a:p>
            <a:endParaRPr lang="en-US" dirty="0">
              <a:latin typeface="Cambria" panose="02040503050406030204" pitchFamily="18" charset="0"/>
            </a:endParaRPr>
          </a:p>
          <a:p>
            <a:r>
              <a:rPr lang="en-US" dirty="0">
                <a:latin typeface="Cambria" panose="02040503050406030204" pitchFamily="18" charset="0"/>
              </a:rPr>
              <a:t>Mapping provinces where explanatory variables were significant was not possible due to limitations of the software </a:t>
            </a:r>
            <a:endParaRPr lang="en-US" dirty="0">
              <a:latin typeface="Cambria" panose="02040503050406030204" pitchFamily="18" charset="0"/>
            </a:endParaRPr>
          </a:p>
        </p:txBody>
      </p:sp>
    </p:spTree>
    <p:extLst>
      <p:ext uri="{BB962C8B-B14F-4D97-AF65-F5344CB8AC3E}">
        <p14:creationId xmlns:p14="http://schemas.microsoft.com/office/powerpoint/2010/main" val="3645603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985961" cy="744467"/>
          </a:xfrm>
        </p:spPr>
        <p:txBody>
          <a:bodyPr>
            <a:normAutofit/>
          </a:bodyPr>
          <a:lstStyle/>
          <a:p>
            <a:r>
              <a:rPr lang="en-US" sz="3600" b="1" dirty="0" smtClean="0"/>
              <a:t>Conclusions</a:t>
            </a:r>
            <a:endParaRPr lang="en-US" sz="3600" b="1" dirty="0"/>
          </a:p>
        </p:txBody>
      </p:sp>
      <p:sp>
        <p:nvSpPr>
          <p:cNvPr id="3" name="Content Placeholder 2"/>
          <p:cNvSpPr>
            <a:spLocks noGrp="1"/>
          </p:cNvSpPr>
          <p:nvPr>
            <p:ph idx="1"/>
          </p:nvPr>
        </p:nvSpPr>
        <p:spPr>
          <a:xfrm>
            <a:off x="105197" y="919317"/>
            <a:ext cx="8318612" cy="4720832"/>
          </a:xfrm>
        </p:spPr>
        <p:txBody>
          <a:bodyPr>
            <a:normAutofit fontScale="92500" lnSpcReduction="20000"/>
          </a:bodyPr>
          <a:lstStyle/>
          <a:p>
            <a:r>
              <a:rPr lang="en-US" dirty="0">
                <a:latin typeface="Cambria" panose="02040503050406030204" pitchFamily="18" charset="0"/>
              </a:rPr>
              <a:t>Global OLS regression was required to evaluate which explanatory variables were most influential in predicting social </a:t>
            </a:r>
            <a:r>
              <a:rPr lang="en-US" dirty="0" smtClean="0">
                <a:latin typeface="Cambria" panose="02040503050406030204" pitchFamily="18" charset="0"/>
              </a:rPr>
              <a:t>conflict</a:t>
            </a:r>
          </a:p>
          <a:p>
            <a:endParaRPr lang="en-US" dirty="0">
              <a:latin typeface="Cambria" panose="02040503050406030204" pitchFamily="18" charset="0"/>
            </a:endParaRPr>
          </a:p>
          <a:p>
            <a:r>
              <a:rPr lang="en-US" dirty="0">
                <a:latin typeface="Cambria" panose="02040503050406030204" pitchFamily="18" charset="0"/>
              </a:rPr>
              <a:t>once key variables were selected, GWR yielded a better model than the global OLS </a:t>
            </a:r>
            <a:r>
              <a:rPr lang="en-US" dirty="0" smtClean="0">
                <a:latin typeface="Cambria" panose="02040503050406030204" pitchFamily="18" charset="0"/>
              </a:rPr>
              <a:t>regression</a:t>
            </a:r>
          </a:p>
          <a:p>
            <a:pPr lvl="1"/>
            <a:r>
              <a:rPr lang="en-US" dirty="0">
                <a:latin typeface="Cambria" panose="02040503050406030204" pitchFamily="18" charset="0"/>
              </a:rPr>
              <a:t>permitted mapping of model </a:t>
            </a:r>
            <a:r>
              <a:rPr lang="en-US" dirty="0" smtClean="0">
                <a:latin typeface="Cambria" panose="02040503050406030204" pitchFamily="18" charset="0"/>
              </a:rPr>
              <a:t>parameters</a:t>
            </a:r>
          </a:p>
          <a:p>
            <a:pPr lvl="1"/>
            <a:endParaRPr lang="en-US" dirty="0">
              <a:latin typeface="Cambria" panose="02040503050406030204" pitchFamily="18" charset="0"/>
            </a:endParaRPr>
          </a:p>
          <a:p>
            <a:r>
              <a:rPr lang="en-US" dirty="0" smtClean="0">
                <a:latin typeface="Cambria" panose="02040503050406030204" pitchFamily="18" charset="0"/>
              </a:rPr>
              <a:t>Results mostly consistent with previous literature on mining and conflict</a:t>
            </a:r>
          </a:p>
          <a:p>
            <a:pPr lvl="1"/>
            <a:r>
              <a:rPr lang="en-US" dirty="0">
                <a:latin typeface="Cambria" panose="02040503050406030204" pitchFamily="18" charset="0"/>
              </a:rPr>
              <a:t>Provinces with lower model fit, and provinces where the observed relationships between social conflicts and explanatory variables are not consistent with current literature, indicate areas where further analysis of social conflict is needed</a:t>
            </a:r>
            <a:endParaRPr lang="en-US" dirty="0">
              <a:latin typeface="Cambria" panose="02040503050406030204" pitchFamily="18" charset="0"/>
            </a:endParaRPr>
          </a:p>
        </p:txBody>
      </p:sp>
    </p:spTree>
    <p:extLst>
      <p:ext uri="{BB962C8B-B14F-4D97-AF65-F5344CB8AC3E}">
        <p14:creationId xmlns:p14="http://schemas.microsoft.com/office/powerpoint/2010/main" val="148484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06046"/>
            <a:ext cx="7886700" cy="1325563"/>
          </a:xfrm>
        </p:spPr>
        <p:txBody>
          <a:bodyPr>
            <a:normAutofit/>
          </a:bodyPr>
          <a:lstStyle/>
          <a:p>
            <a:r>
              <a:rPr lang="en-US" sz="3600" b="1" dirty="0" smtClean="0"/>
              <a:t>Expansion of mining has led to increases in conflict…</a:t>
            </a:r>
            <a:endParaRPr lang="en-US" sz="3600" b="1" dirty="0"/>
          </a:p>
        </p:txBody>
      </p:sp>
      <p:sp>
        <p:nvSpPr>
          <p:cNvPr id="3" name="Content Placeholder 2"/>
          <p:cNvSpPr>
            <a:spLocks noGrp="1"/>
          </p:cNvSpPr>
          <p:nvPr>
            <p:ph idx="1"/>
          </p:nvPr>
        </p:nvSpPr>
        <p:spPr>
          <a:xfrm>
            <a:off x="223570" y="1594806"/>
            <a:ext cx="8256270" cy="4351338"/>
          </a:xfrm>
        </p:spPr>
        <p:txBody>
          <a:bodyPr>
            <a:normAutofit fontScale="92500"/>
          </a:bodyPr>
          <a:lstStyle/>
          <a:p>
            <a:r>
              <a:rPr lang="en-US" dirty="0" smtClean="0">
                <a:latin typeface="Cambria" panose="02040503050406030204" pitchFamily="18" charset="0"/>
              </a:rPr>
              <a:t>47 conflicts (February 2004) </a:t>
            </a:r>
            <a:r>
              <a:rPr lang="en-US" dirty="0" smtClean="0">
                <a:latin typeface="Cambria" panose="02040503050406030204" pitchFamily="18" charset="0"/>
                <a:sym typeface="Wingdings" panose="05000000000000000000" pitchFamily="2" charset="2"/>
              </a:rPr>
              <a:t> 211 (February 2015</a:t>
            </a:r>
            <a:r>
              <a:rPr lang="en-US" dirty="0" smtClean="0">
                <a:latin typeface="Cambria" panose="02040503050406030204" pitchFamily="18" charset="0"/>
                <a:sym typeface="Wingdings" panose="05000000000000000000" pitchFamily="2" charset="2"/>
              </a:rPr>
              <a:t>)</a:t>
            </a:r>
          </a:p>
          <a:p>
            <a:pPr marL="0" indent="0">
              <a:buNone/>
            </a:pPr>
            <a:endParaRPr lang="en-US" dirty="0" smtClean="0">
              <a:latin typeface="Cambria" panose="02040503050406030204" pitchFamily="18" charset="0"/>
              <a:sym typeface="Wingdings" panose="05000000000000000000" pitchFamily="2" charset="2"/>
            </a:endParaRPr>
          </a:p>
          <a:p>
            <a:r>
              <a:rPr lang="en-US" dirty="0" smtClean="0">
                <a:latin typeface="Cambria" panose="02040503050406030204" pitchFamily="18" charset="0"/>
                <a:sym typeface="Wingdings" panose="05000000000000000000" pitchFamily="2" charset="2"/>
              </a:rPr>
              <a:t>Concentrated in areas of mineral extraction</a:t>
            </a:r>
          </a:p>
          <a:p>
            <a:pPr lvl="1"/>
            <a:r>
              <a:rPr lang="en-US" dirty="0" smtClean="0">
                <a:latin typeface="Cambria" panose="02040503050406030204" pitchFamily="18" charset="0"/>
                <a:sym typeface="Wingdings" panose="05000000000000000000" pitchFamily="2" charset="2"/>
              </a:rPr>
              <a:t>Realized or attempted appropriation of local resources </a:t>
            </a:r>
          </a:p>
          <a:p>
            <a:pPr lvl="1"/>
            <a:r>
              <a:rPr lang="en-US" dirty="0" smtClean="0">
                <a:latin typeface="Cambria" panose="02040503050406030204" pitchFamily="18" charset="0"/>
                <a:sym typeface="Wingdings" panose="05000000000000000000" pitchFamily="2" charset="2"/>
              </a:rPr>
              <a:t>Community attempts to resist expansion of mining operations</a:t>
            </a:r>
          </a:p>
          <a:p>
            <a:pPr lvl="1"/>
            <a:r>
              <a:rPr lang="en-US" dirty="0" smtClean="0">
                <a:latin typeface="Cambria" panose="02040503050406030204" pitchFamily="18" charset="0"/>
                <a:sym typeface="Wingdings" panose="05000000000000000000" pitchFamily="2" charset="2"/>
              </a:rPr>
              <a:t>Community attempts to gain compensation for social and environmental costs of </a:t>
            </a:r>
            <a:r>
              <a:rPr lang="en-US" dirty="0" smtClean="0">
                <a:latin typeface="Cambria" panose="02040503050406030204" pitchFamily="18" charset="0"/>
                <a:sym typeface="Wingdings" panose="05000000000000000000" pitchFamily="2" charset="2"/>
              </a:rPr>
              <a:t>extraction</a:t>
            </a:r>
          </a:p>
          <a:p>
            <a:pPr marL="457200" lvl="1" indent="0">
              <a:buNone/>
            </a:pPr>
            <a:endParaRPr lang="en-US" dirty="0" smtClean="0">
              <a:latin typeface="Cambria" panose="02040503050406030204" pitchFamily="18" charset="0"/>
              <a:sym typeface="Wingdings" panose="05000000000000000000" pitchFamily="2" charset="2"/>
            </a:endParaRPr>
          </a:p>
          <a:p>
            <a:r>
              <a:rPr lang="en-US" dirty="0" smtClean="0">
                <a:latin typeface="Cambria" panose="02040503050406030204" pitchFamily="18" charset="0"/>
                <a:sym typeface="Wingdings" panose="05000000000000000000" pitchFamily="2" charset="2"/>
              </a:rPr>
              <a:t>Natural resource revenues allocated to subnational governments where resource was extracted</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370632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 y="83187"/>
            <a:ext cx="4530090" cy="663574"/>
          </a:xfrm>
        </p:spPr>
        <p:txBody>
          <a:bodyPr>
            <a:normAutofit/>
          </a:bodyPr>
          <a:lstStyle/>
          <a:p>
            <a:r>
              <a:rPr lang="en-US" sz="3600" b="1" dirty="0" smtClean="0"/>
              <a:t>Previous research</a:t>
            </a:r>
            <a:endParaRPr lang="en-US" sz="3600" b="1" dirty="0"/>
          </a:p>
        </p:txBody>
      </p:sp>
      <p:sp>
        <p:nvSpPr>
          <p:cNvPr id="3" name="Content Placeholder 2"/>
          <p:cNvSpPr>
            <a:spLocks noGrp="1"/>
          </p:cNvSpPr>
          <p:nvPr>
            <p:ph idx="1"/>
          </p:nvPr>
        </p:nvSpPr>
        <p:spPr>
          <a:xfrm>
            <a:off x="118110" y="746761"/>
            <a:ext cx="7886700" cy="5760720"/>
          </a:xfrm>
        </p:spPr>
        <p:txBody>
          <a:bodyPr>
            <a:normAutofit fontScale="92500" lnSpcReduction="10000"/>
          </a:bodyPr>
          <a:lstStyle/>
          <a:p>
            <a:r>
              <a:rPr lang="en-US" dirty="0" smtClean="0">
                <a:latin typeface="Cambria" panose="02040503050406030204" pitchFamily="18" charset="0"/>
              </a:rPr>
              <a:t>Arellano-</a:t>
            </a:r>
            <a:r>
              <a:rPr lang="en-US" dirty="0" err="1" smtClean="0">
                <a:latin typeface="Cambria" panose="02040503050406030204" pitchFamily="18" charset="0"/>
              </a:rPr>
              <a:t>Yanguas</a:t>
            </a:r>
            <a:r>
              <a:rPr lang="en-US" dirty="0" smtClean="0">
                <a:latin typeface="Cambria" panose="02040503050406030204" pitchFamily="18" charset="0"/>
              </a:rPr>
              <a:t> (2011):</a:t>
            </a:r>
          </a:p>
          <a:p>
            <a:pPr lvl="1"/>
            <a:r>
              <a:rPr lang="en-US" dirty="0" smtClean="0">
                <a:latin typeface="Cambria" panose="02040503050406030204" pitchFamily="18" charset="0"/>
              </a:rPr>
              <a:t>Multivariate linear </a:t>
            </a:r>
            <a:r>
              <a:rPr lang="en-US" dirty="0" smtClean="0">
                <a:latin typeface="Cambria" panose="02040503050406030204" pitchFamily="18" charset="0"/>
              </a:rPr>
              <a:t>regression</a:t>
            </a:r>
          </a:p>
          <a:p>
            <a:pPr lvl="1"/>
            <a:r>
              <a:rPr lang="en-US" i="1" dirty="0">
                <a:latin typeface="Cambria" panose="02040503050406030204" pitchFamily="18" charset="0"/>
              </a:rPr>
              <a:t>Canon </a:t>
            </a:r>
            <a:r>
              <a:rPr lang="en-US" i="1" dirty="0" err="1">
                <a:latin typeface="Cambria" panose="02040503050406030204" pitchFamily="18" charset="0"/>
              </a:rPr>
              <a:t>Minero</a:t>
            </a:r>
            <a:r>
              <a:rPr lang="en-US" dirty="0">
                <a:latin typeface="Cambria" panose="02040503050406030204" pitchFamily="18" charset="0"/>
              </a:rPr>
              <a:t> revenue relationship to conflict </a:t>
            </a:r>
          </a:p>
          <a:p>
            <a:pPr lvl="1"/>
            <a:r>
              <a:rPr lang="en-US" dirty="0" smtClean="0">
                <a:latin typeface="Cambria" panose="02040503050406030204" pitchFamily="18" charset="0"/>
              </a:rPr>
              <a:t>Annual </a:t>
            </a:r>
            <a:r>
              <a:rPr lang="en-US" dirty="0" smtClean="0">
                <a:latin typeface="Cambria" panose="02040503050406030204" pitchFamily="18" charset="0"/>
              </a:rPr>
              <a:t>conflict index</a:t>
            </a:r>
          </a:p>
          <a:p>
            <a:pPr lvl="1"/>
            <a:r>
              <a:rPr lang="en-US" dirty="0" smtClean="0">
                <a:latin typeface="Cambria" panose="02040503050406030204" pitchFamily="18" charset="0"/>
              </a:rPr>
              <a:t>departmental </a:t>
            </a:r>
            <a:r>
              <a:rPr lang="en-US" dirty="0" smtClean="0">
                <a:latin typeface="Cambria" panose="02040503050406030204" pitchFamily="18" charset="0"/>
              </a:rPr>
              <a:t>(regional) scale</a:t>
            </a:r>
          </a:p>
          <a:p>
            <a:pPr lvl="1"/>
            <a:endParaRPr lang="en-US" i="1" dirty="0">
              <a:latin typeface="Cambria" panose="02040503050406030204" pitchFamily="18" charset="0"/>
            </a:endParaRPr>
          </a:p>
          <a:p>
            <a:r>
              <a:rPr lang="en-US" dirty="0" smtClean="0">
                <a:latin typeface="Cambria" panose="02040503050406030204" pitchFamily="18" charset="0"/>
              </a:rPr>
              <a:t>Ponce and McClintock (2014):</a:t>
            </a:r>
          </a:p>
          <a:p>
            <a:pPr lvl="1"/>
            <a:r>
              <a:rPr lang="en-US" dirty="0" smtClean="0">
                <a:latin typeface="Cambria" panose="02040503050406030204" pitchFamily="18" charset="0"/>
              </a:rPr>
              <a:t>Logistic regression</a:t>
            </a:r>
          </a:p>
          <a:p>
            <a:pPr lvl="1"/>
            <a:r>
              <a:rPr lang="en-US" dirty="0" smtClean="0">
                <a:latin typeface="Cambria" panose="02040503050406030204" pitchFamily="18" charset="0"/>
              </a:rPr>
              <a:t>Included </a:t>
            </a:r>
            <a:r>
              <a:rPr lang="en-US" i="1" dirty="0" smtClean="0">
                <a:latin typeface="Cambria" panose="02040503050406030204" pitchFamily="18" charset="0"/>
              </a:rPr>
              <a:t>proportion Canon </a:t>
            </a:r>
            <a:r>
              <a:rPr lang="en-US" i="1" dirty="0" err="1" smtClean="0">
                <a:latin typeface="Cambria" panose="02040503050406030204" pitchFamily="18" charset="0"/>
              </a:rPr>
              <a:t>Minero</a:t>
            </a:r>
            <a:r>
              <a:rPr lang="en-US" i="1" dirty="0" smtClean="0">
                <a:latin typeface="Cambria" panose="02040503050406030204" pitchFamily="18" charset="0"/>
              </a:rPr>
              <a:t> revenue spent </a:t>
            </a:r>
            <a:r>
              <a:rPr lang="en-US" dirty="0" smtClean="0">
                <a:latin typeface="Cambria" panose="02040503050406030204" pitchFamily="18" charset="0"/>
              </a:rPr>
              <a:t>as variable measuring bureaucratic capacity to respond to community needs</a:t>
            </a:r>
          </a:p>
          <a:p>
            <a:pPr lvl="1"/>
            <a:endParaRPr lang="en-US" dirty="0">
              <a:latin typeface="Cambria" panose="02040503050406030204" pitchFamily="18" charset="0"/>
            </a:endParaRPr>
          </a:p>
          <a:p>
            <a:r>
              <a:rPr lang="en-US" dirty="0" smtClean="0">
                <a:latin typeface="Cambria" panose="02040503050406030204" pitchFamily="18" charset="0"/>
              </a:rPr>
              <a:t>Amount of </a:t>
            </a:r>
            <a:r>
              <a:rPr lang="en-US" i="1" dirty="0" smtClean="0">
                <a:latin typeface="Cambria" panose="02040503050406030204" pitchFamily="18" charset="0"/>
              </a:rPr>
              <a:t>Canon </a:t>
            </a:r>
            <a:r>
              <a:rPr lang="en-US" i="1" dirty="0" err="1" smtClean="0">
                <a:latin typeface="Cambria" panose="02040503050406030204" pitchFamily="18" charset="0"/>
              </a:rPr>
              <a:t>Minero</a:t>
            </a:r>
            <a:r>
              <a:rPr lang="en-US" i="1" dirty="0" smtClean="0">
                <a:latin typeface="Cambria" panose="02040503050406030204" pitchFamily="18" charset="0"/>
              </a:rPr>
              <a:t> revenue transferred </a:t>
            </a:r>
            <a:r>
              <a:rPr lang="en-US" dirty="0" smtClean="0">
                <a:latin typeface="Cambria" panose="02040503050406030204" pitchFamily="18" charset="0"/>
              </a:rPr>
              <a:t>to each department positively associated with conflict</a:t>
            </a:r>
          </a:p>
          <a:p>
            <a:r>
              <a:rPr lang="en-US" dirty="0" smtClean="0">
                <a:latin typeface="Cambria" panose="02040503050406030204" pitchFamily="18" charset="0"/>
              </a:rPr>
              <a:t>Greater proportional spending of revenue by departmental governments reduced conflict</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30079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147"/>
            <a:ext cx="4751070" cy="678814"/>
          </a:xfrm>
        </p:spPr>
        <p:txBody>
          <a:bodyPr>
            <a:normAutofit/>
          </a:bodyPr>
          <a:lstStyle/>
          <a:p>
            <a:r>
              <a:rPr lang="en-US" sz="3600" b="1" dirty="0" smtClean="0"/>
              <a:t>Research objectives</a:t>
            </a:r>
            <a:endParaRPr lang="en-US" sz="3600" b="1" dirty="0"/>
          </a:p>
        </p:txBody>
      </p:sp>
      <p:sp>
        <p:nvSpPr>
          <p:cNvPr id="3" name="Content Placeholder 2"/>
          <p:cNvSpPr>
            <a:spLocks noGrp="1"/>
          </p:cNvSpPr>
          <p:nvPr>
            <p:ph idx="1"/>
          </p:nvPr>
        </p:nvSpPr>
        <p:spPr>
          <a:xfrm>
            <a:off x="163830" y="1017905"/>
            <a:ext cx="7886700" cy="4351338"/>
          </a:xfrm>
        </p:spPr>
        <p:txBody>
          <a:bodyPr>
            <a:normAutofit fontScale="92500" lnSpcReduction="10000"/>
          </a:bodyPr>
          <a:lstStyle/>
          <a:p>
            <a:pPr marL="0" indent="0">
              <a:buNone/>
            </a:pPr>
            <a:r>
              <a:rPr lang="en-US" dirty="0">
                <a:latin typeface="Cambria" panose="02040503050406030204" pitchFamily="18" charset="0"/>
              </a:rPr>
              <a:t>(1) determine factors that best explain social conflicts occurring in Peru between 2006 and 2014 using global ordinary least squares (OLS) </a:t>
            </a:r>
            <a:r>
              <a:rPr lang="en-US" dirty="0" smtClean="0">
                <a:latin typeface="Cambria" panose="02040503050406030204" pitchFamily="18" charset="0"/>
              </a:rPr>
              <a:t>regression</a:t>
            </a:r>
          </a:p>
          <a:p>
            <a:pPr marL="0" indent="0">
              <a:buNone/>
            </a:pPr>
            <a:endParaRPr lang="en-US" dirty="0" smtClean="0">
              <a:latin typeface="Cambria" panose="02040503050406030204" pitchFamily="18" charset="0"/>
            </a:endParaRPr>
          </a:p>
          <a:p>
            <a:pPr marL="0" indent="0">
              <a:buNone/>
            </a:pPr>
            <a:r>
              <a:rPr lang="en-US" dirty="0">
                <a:latin typeface="Cambria" panose="02040503050406030204" pitchFamily="18" charset="0"/>
              </a:rPr>
              <a:t>(2) using selected variables compare global OLS and geographically weighted </a:t>
            </a:r>
            <a:r>
              <a:rPr lang="en-US" dirty="0" smtClean="0">
                <a:latin typeface="Cambria" panose="02040503050406030204" pitchFamily="18" charset="0"/>
              </a:rPr>
              <a:t>regression </a:t>
            </a:r>
            <a:r>
              <a:rPr lang="en-US" dirty="0">
                <a:latin typeface="Cambria" panose="02040503050406030204" pitchFamily="18" charset="0"/>
              </a:rPr>
              <a:t>(GWR) models to evaluate how relationships between social conflicts and explanatory factors vary over </a:t>
            </a:r>
            <a:r>
              <a:rPr lang="en-US" dirty="0" smtClean="0">
                <a:latin typeface="Cambria" panose="02040503050406030204" pitchFamily="18" charset="0"/>
              </a:rPr>
              <a:t>space</a:t>
            </a:r>
          </a:p>
          <a:p>
            <a:pPr marL="0" indent="0">
              <a:buNone/>
            </a:pPr>
            <a:endParaRPr lang="en-US" dirty="0" smtClean="0">
              <a:latin typeface="Cambria" panose="02040503050406030204" pitchFamily="18" charset="0"/>
            </a:endParaRPr>
          </a:p>
          <a:p>
            <a:pPr marL="0" indent="0">
              <a:buNone/>
            </a:pPr>
            <a:r>
              <a:rPr lang="en-US" dirty="0" smtClean="0">
                <a:latin typeface="Cambria" panose="02040503050406030204" pitchFamily="18" charset="0"/>
              </a:rPr>
              <a:t>(3) </a:t>
            </a:r>
            <a:r>
              <a:rPr lang="en-US" dirty="0">
                <a:latin typeface="Cambria" panose="02040503050406030204" pitchFamily="18" charset="0"/>
              </a:rPr>
              <a:t>compare results with ongoing debates in mining conflict literature</a:t>
            </a:r>
          </a:p>
        </p:txBody>
      </p:sp>
    </p:spTree>
    <p:extLst>
      <p:ext uri="{BB962C8B-B14F-4D97-AF65-F5344CB8AC3E}">
        <p14:creationId xmlns:p14="http://schemas.microsoft.com/office/powerpoint/2010/main" val="349298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9176" cy="6858000"/>
          </a:xfrm>
          <a:prstGeom prst="rect">
            <a:avLst/>
          </a:prstGeom>
        </p:spPr>
      </p:pic>
      <p:sp>
        <p:nvSpPr>
          <p:cNvPr id="5" name="TextBox 4"/>
          <p:cNvSpPr txBox="1"/>
          <p:nvPr/>
        </p:nvSpPr>
        <p:spPr>
          <a:xfrm>
            <a:off x="5299176" y="396240"/>
            <a:ext cx="3589020" cy="5935980"/>
          </a:xfrm>
          <a:prstGeom prst="rect">
            <a:avLst/>
          </a:prstGeom>
          <a:noFill/>
        </p:spPr>
        <p:txBody>
          <a:bodyPr wrap="square" rtlCol="0">
            <a:spAutoFit/>
          </a:bodyPr>
          <a:lstStyle/>
          <a:p>
            <a:endParaRPr lang="en-US" dirty="0"/>
          </a:p>
        </p:txBody>
      </p:sp>
      <p:sp>
        <p:nvSpPr>
          <p:cNvPr id="2" name="TextBox 1"/>
          <p:cNvSpPr txBox="1"/>
          <p:nvPr/>
        </p:nvSpPr>
        <p:spPr>
          <a:xfrm>
            <a:off x="5192496" y="699909"/>
            <a:ext cx="3802380" cy="6771084"/>
          </a:xfrm>
          <a:prstGeom prst="rect">
            <a:avLst/>
          </a:prstGeom>
          <a:noFill/>
        </p:spPr>
        <p:txBody>
          <a:bodyPr wrap="square" rtlCol="0">
            <a:spAutoFit/>
          </a:bodyPr>
          <a:lstStyle/>
          <a:p>
            <a:r>
              <a:rPr lang="en-US" sz="2000" dirty="0" smtClean="0">
                <a:latin typeface="Cambria" panose="02040503050406030204" pitchFamily="18" charset="0"/>
              </a:rPr>
              <a:t>Coast: </a:t>
            </a:r>
          </a:p>
          <a:p>
            <a:pPr marL="742950" lvl="1" indent="-285750">
              <a:buFont typeface="Arial" panose="020B0604020202020204" pitchFamily="34" charset="0"/>
              <a:buChar char="•"/>
            </a:pPr>
            <a:r>
              <a:rPr lang="en-US" sz="2000" dirty="0" smtClean="0">
                <a:latin typeface="Cambria" panose="02040503050406030204" pitchFamily="18" charset="0"/>
              </a:rPr>
              <a:t>11.7% of land area</a:t>
            </a:r>
          </a:p>
          <a:p>
            <a:pPr marL="742950" lvl="1" indent="-285750">
              <a:buFont typeface="Arial" panose="020B0604020202020204" pitchFamily="34" charset="0"/>
              <a:buChar char="•"/>
            </a:pPr>
            <a:r>
              <a:rPr lang="en-US" sz="2000" dirty="0" smtClean="0">
                <a:latin typeface="Cambria" panose="02040503050406030204" pitchFamily="18" charset="0"/>
              </a:rPr>
              <a:t>52.6% of population</a:t>
            </a:r>
          </a:p>
          <a:p>
            <a:pPr marL="742950" lvl="1" indent="-285750">
              <a:buFont typeface="Arial" panose="020B0604020202020204" pitchFamily="34" charset="0"/>
              <a:buChar char="•"/>
            </a:pPr>
            <a:r>
              <a:rPr lang="en-US" sz="2000" dirty="0" smtClean="0">
                <a:latin typeface="Cambria" panose="02040503050406030204" pitchFamily="18" charset="0"/>
              </a:rPr>
              <a:t>Deserts, arid climate</a:t>
            </a:r>
          </a:p>
          <a:p>
            <a:pPr marL="742950" lvl="1" indent="-285750">
              <a:buFont typeface="Arial" panose="020B0604020202020204" pitchFamily="34" charset="0"/>
              <a:buChar char="•"/>
            </a:pPr>
            <a:r>
              <a:rPr lang="en-US" sz="2000" dirty="0" smtClean="0">
                <a:latin typeface="Cambria" panose="02040503050406030204" pitchFamily="18" charset="0"/>
              </a:rPr>
              <a:t>Highest valued agriculture in irrigated valleys</a:t>
            </a:r>
          </a:p>
          <a:p>
            <a:endParaRPr lang="en-US" sz="2000" dirty="0">
              <a:latin typeface="Cambria" panose="02040503050406030204" pitchFamily="18" charset="0"/>
            </a:endParaRPr>
          </a:p>
          <a:p>
            <a:r>
              <a:rPr lang="en-US" sz="2000" dirty="0" smtClean="0">
                <a:latin typeface="Cambria" panose="02040503050406030204" pitchFamily="18" charset="0"/>
              </a:rPr>
              <a:t>Andean highlands</a:t>
            </a:r>
          </a:p>
          <a:p>
            <a:pPr marL="742950" lvl="1" indent="-285750">
              <a:buFont typeface="Arial" panose="020B0604020202020204" pitchFamily="34" charset="0"/>
              <a:buChar char="•"/>
            </a:pPr>
            <a:r>
              <a:rPr lang="en-US" sz="2000" dirty="0" smtClean="0">
                <a:latin typeface="Cambria" panose="02040503050406030204" pitchFamily="18" charset="0"/>
              </a:rPr>
              <a:t>28% of land area</a:t>
            </a:r>
          </a:p>
          <a:p>
            <a:pPr marL="742950" lvl="1" indent="-285750">
              <a:buFont typeface="Arial" panose="020B0604020202020204" pitchFamily="34" charset="0"/>
              <a:buChar char="•"/>
            </a:pPr>
            <a:r>
              <a:rPr lang="en-US" sz="2000" dirty="0" smtClean="0">
                <a:latin typeface="Cambria" panose="02040503050406030204" pitchFamily="18" charset="0"/>
              </a:rPr>
              <a:t>38% of population</a:t>
            </a:r>
          </a:p>
          <a:p>
            <a:pPr marL="742950" lvl="1" indent="-285750">
              <a:buFont typeface="Arial" panose="020B0604020202020204" pitchFamily="34" charset="0"/>
              <a:buChar char="•"/>
            </a:pPr>
            <a:r>
              <a:rPr lang="en-US" sz="2000" dirty="0" smtClean="0">
                <a:latin typeface="Cambria" panose="02040503050406030204" pitchFamily="18" charset="0"/>
              </a:rPr>
              <a:t>Temperate to frigid climate</a:t>
            </a:r>
          </a:p>
          <a:p>
            <a:pPr marL="742950" lvl="1" indent="-285750">
              <a:buFont typeface="Arial" panose="020B0604020202020204" pitchFamily="34" charset="0"/>
              <a:buChar char="•"/>
            </a:pPr>
            <a:r>
              <a:rPr lang="en-US" sz="2000" dirty="0" smtClean="0">
                <a:latin typeface="Cambria" panose="02040503050406030204" pitchFamily="18" charset="0"/>
              </a:rPr>
              <a:t>Headwaters of many rivers</a:t>
            </a:r>
          </a:p>
          <a:p>
            <a:pPr marL="742950" lvl="1" indent="-285750">
              <a:buFont typeface="Arial" panose="020B0604020202020204" pitchFamily="34" charset="0"/>
              <a:buChar char="•"/>
            </a:pPr>
            <a:endParaRPr lang="en-US" sz="2000" dirty="0">
              <a:latin typeface="Cambria" panose="02040503050406030204" pitchFamily="18" charset="0"/>
            </a:endParaRPr>
          </a:p>
          <a:p>
            <a:r>
              <a:rPr lang="en-US" sz="2000" dirty="0" smtClean="0">
                <a:latin typeface="Cambria" panose="02040503050406030204" pitchFamily="18" charset="0"/>
              </a:rPr>
              <a:t>Amazonian lowlands</a:t>
            </a:r>
          </a:p>
          <a:p>
            <a:pPr marL="742950" lvl="1" indent="-285750">
              <a:buFont typeface="Arial" panose="020B0604020202020204" pitchFamily="34" charset="0"/>
              <a:buChar char="•"/>
            </a:pPr>
            <a:r>
              <a:rPr lang="en-US" sz="2000" dirty="0" smtClean="0">
                <a:latin typeface="Cambria" panose="02040503050406030204" pitchFamily="18" charset="0"/>
              </a:rPr>
              <a:t>60.3% of land area</a:t>
            </a:r>
          </a:p>
          <a:p>
            <a:pPr marL="742950" lvl="1" indent="-285750">
              <a:buFont typeface="Arial" panose="020B0604020202020204" pitchFamily="34" charset="0"/>
              <a:buChar char="•"/>
            </a:pPr>
            <a:r>
              <a:rPr lang="en-US" sz="2000" dirty="0" smtClean="0">
                <a:latin typeface="Cambria" panose="02040503050406030204" pitchFamily="18" charset="0"/>
              </a:rPr>
              <a:t>9.4% of population</a:t>
            </a:r>
          </a:p>
          <a:p>
            <a:pPr marL="742950" lvl="1" indent="-285750">
              <a:buFont typeface="Arial" panose="020B0604020202020204" pitchFamily="34" charset="0"/>
              <a:buChar char="•"/>
            </a:pPr>
            <a:r>
              <a:rPr lang="en-US" sz="2000" dirty="0" smtClean="0">
                <a:latin typeface="Cambria" panose="02040503050406030204" pitchFamily="18" charset="0"/>
              </a:rPr>
              <a:t>Humid tropical climate</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sp>
        <p:nvSpPr>
          <p:cNvPr id="3" name="TextBox 2"/>
          <p:cNvSpPr txBox="1"/>
          <p:nvPr/>
        </p:nvSpPr>
        <p:spPr>
          <a:xfrm>
            <a:off x="4909351" y="156"/>
            <a:ext cx="2325950" cy="646331"/>
          </a:xfrm>
          <a:prstGeom prst="rect">
            <a:avLst/>
          </a:prstGeom>
          <a:noFill/>
        </p:spPr>
        <p:txBody>
          <a:bodyPr wrap="square" rtlCol="0">
            <a:spAutoFit/>
          </a:bodyPr>
          <a:lstStyle/>
          <a:p>
            <a:r>
              <a:rPr lang="en-US" sz="3600" b="1" dirty="0" smtClean="0">
                <a:latin typeface="+mj-lt"/>
              </a:rPr>
              <a:t>Study Area</a:t>
            </a:r>
            <a:endParaRPr lang="en-US" sz="3600" b="1" dirty="0">
              <a:latin typeface="+mj-lt"/>
            </a:endParaRPr>
          </a:p>
        </p:txBody>
      </p:sp>
      <p:sp>
        <p:nvSpPr>
          <p:cNvPr id="6" name="TextBox 5"/>
          <p:cNvSpPr txBox="1"/>
          <p:nvPr/>
        </p:nvSpPr>
        <p:spPr>
          <a:xfrm>
            <a:off x="26236" y="6585234"/>
            <a:ext cx="4021585" cy="261610"/>
          </a:xfrm>
          <a:prstGeom prst="rect">
            <a:avLst/>
          </a:prstGeom>
          <a:noFill/>
        </p:spPr>
        <p:txBody>
          <a:bodyPr wrap="square" rtlCol="0">
            <a:spAutoFit/>
          </a:bodyPr>
          <a:lstStyle/>
          <a:p>
            <a:r>
              <a:rPr lang="en-US" sz="1100" dirty="0" smtClean="0"/>
              <a:t>Figure 1. Map of study area in Peru</a:t>
            </a:r>
            <a:endParaRPr lang="en-US" sz="1100" dirty="0"/>
          </a:p>
        </p:txBody>
      </p:sp>
    </p:spTree>
    <p:extLst>
      <p:ext uri="{BB962C8B-B14F-4D97-AF65-F5344CB8AC3E}">
        <p14:creationId xmlns:p14="http://schemas.microsoft.com/office/powerpoint/2010/main" val="149009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54880" cy="1325563"/>
          </a:xfrm>
        </p:spPr>
        <p:txBody>
          <a:bodyPr>
            <a:normAutofit/>
          </a:bodyPr>
          <a:lstStyle/>
          <a:p>
            <a:r>
              <a:rPr lang="en-US" sz="3600" b="1" dirty="0" smtClean="0"/>
              <a:t>Dependent variable: social conflicts</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41960"/>
            <a:ext cx="5299176" cy="6858000"/>
          </a:xfrm>
          <a:prstGeom prst="rect">
            <a:avLst/>
          </a:prstGeom>
        </p:spPr>
      </p:pic>
      <p:grpSp>
        <p:nvGrpSpPr>
          <p:cNvPr id="7" name="Group 6"/>
          <p:cNvGrpSpPr/>
          <p:nvPr/>
        </p:nvGrpSpPr>
        <p:grpSpPr>
          <a:xfrm>
            <a:off x="4931471" y="2707689"/>
            <a:ext cx="1105344" cy="1448539"/>
            <a:chOff x="4931471" y="2707689"/>
            <a:chExt cx="1105344" cy="1448539"/>
          </a:xfrm>
        </p:grpSpPr>
        <p:sp>
          <p:nvSpPr>
            <p:cNvPr id="5" name="Rectangle 4"/>
            <p:cNvSpPr/>
            <p:nvPr/>
          </p:nvSpPr>
          <p:spPr>
            <a:xfrm>
              <a:off x="4931471" y="2707689"/>
              <a:ext cx="350742" cy="363984"/>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81019" y="3790765"/>
              <a:ext cx="455796" cy="365463"/>
            </a:xfrm>
            <a:prstGeom prst="rect">
              <a:avLst/>
            </a:prstGeom>
            <a:noFill/>
            <a:ln w="539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76200" y="1290549"/>
            <a:ext cx="3962400" cy="5632311"/>
          </a:xfrm>
          <a:prstGeom prst="rect">
            <a:avLst/>
          </a:prstGeom>
          <a:noFill/>
        </p:spPr>
        <p:txBody>
          <a:bodyPr wrap="square" rtlCol="0">
            <a:spAutoFit/>
          </a:bodyPr>
          <a:lstStyle/>
          <a:p>
            <a:r>
              <a:rPr lang="en-US" dirty="0">
                <a:latin typeface="Cambria" panose="02040503050406030204" pitchFamily="18" charset="0"/>
              </a:rPr>
              <a:t>“complex process in which sectors of society, the State and/or companies, perceive their positions, interests, objectives, values, beliefs, or needs are contradictory, creating a situation that could lead to violence</a:t>
            </a:r>
            <a:r>
              <a:rPr lang="en-US" dirty="0" smtClean="0">
                <a:latin typeface="Cambria" panose="02040503050406030204" pitchFamily="18" charset="0"/>
              </a:rPr>
              <a:t>” (</a:t>
            </a:r>
            <a:r>
              <a:rPr lang="en-US" dirty="0" err="1" smtClean="0">
                <a:latin typeface="Cambria" panose="02040503050406030204" pitchFamily="18" charset="0"/>
              </a:rPr>
              <a:t>Defensoría</a:t>
            </a:r>
            <a:r>
              <a:rPr lang="en-US" dirty="0" smtClean="0">
                <a:latin typeface="Cambria" panose="02040503050406030204" pitchFamily="18" charset="0"/>
              </a:rPr>
              <a:t> del Pueblo)</a:t>
            </a:r>
          </a:p>
          <a:p>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Active social conflicts 2006-2014 </a:t>
            </a:r>
          </a:p>
          <a:p>
            <a:pPr marL="742950" lvl="1" indent="-285750">
              <a:buFont typeface="Arial" panose="020B0604020202020204" pitchFamily="34" charset="0"/>
              <a:buChar char="•"/>
            </a:pPr>
            <a:r>
              <a:rPr lang="en-US" dirty="0" smtClean="0">
                <a:latin typeface="Cambria" panose="02040503050406030204" pitchFamily="18" charset="0"/>
              </a:rPr>
              <a:t>Mineral extraction</a:t>
            </a:r>
          </a:p>
          <a:p>
            <a:pPr marL="742950" lvl="1" indent="-285750">
              <a:buFont typeface="Arial" panose="020B0604020202020204" pitchFamily="34" charset="0"/>
              <a:buChar char="•"/>
            </a:pPr>
            <a:r>
              <a:rPr lang="en-US" dirty="0" smtClean="0">
                <a:latin typeface="Cambria" panose="02040503050406030204" pitchFamily="18" charset="0"/>
              </a:rPr>
              <a:t>Corruption of provincial or district officials</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Regional and national scale social conflicts </a:t>
            </a:r>
            <a:r>
              <a:rPr lang="en-US" b="1" dirty="0" smtClean="0">
                <a:latin typeface="Cambria" panose="02040503050406030204" pitchFamily="18" charset="0"/>
              </a:rPr>
              <a:t>excluded</a:t>
            </a:r>
          </a:p>
          <a:p>
            <a:pPr marL="285750" indent="-285750">
              <a:buFont typeface="Arial" panose="020B0604020202020204" pitchFamily="34" charset="0"/>
              <a:buChar char="•"/>
            </a:pPr>
            <a:endParaRPr lang="en-US" b="1"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14 provinces excluded due to lack of data</a:t>
            </a:r>
            <a:r>
              <a:rPr lang="en-US" b="1" dirty="0" smtClean="0">
                <a:latin typeface="Cambria" panose="02040503050406030204" pitchFamily="18" charset="0"/>
              </a:rPr>
              <a:t> </a:t>
            </a:r>
          </a:p>
          <a:p>
            <a:pPr lvl="1"/>
            <a:endParaRPr lang="en-US" dirty="0"/>
          </a:p>
          <a:p>
            <a:endParaRPr lang="en-US" dirty="0"/>
          </a:p>
        </p:txBody>
      </p:sp>
      <p:sp>
        <p:nvSpPr>
          <p:cNvPr id="8" name="TextBox 7"/>
          <p:cNvSpPr txBox="1"/>
          <p:nvPr/>
        </p:nvSpPr>
        <p:spPr>
          <a:xfrm>
            <a:off x="4216893" y="6533965"/>
            <a:ext cx="4367813" cy="261610"/>
          </a:xfrm>
          <a:prstGeom prst="rect">
            <a:avLst/>
          </a:prstGeom>
          <a:noFill/>
        </p:spPr>
        <p:txBody>
          <a:bodyPr wrap="square" rtlCol="0">
            <a:spAutoFit/>
          </a:bodyPr>
          <a:lstStyle/>
          <a:p>
            <a:r>
              <a:rPr lang="en-US" sz="1100" dirty="0" smtClean="0"/>
              <a:t>Figure 2. Spatial distribution of social conflicts</a:t>
            </a:r>
            <a:endParaRPr lang="en-US" sz="1100" dirty="0"/>
          </a:p>
        </p:txBody>
      </p:sp>
    </p:spTree>
    <p:extLst>
      <p:ext uri="{BB962C8B-B14F-4D97-AF65-F5344CB8AC3E}">
        <p14:creationId xmlns:p14="http://schemas.microsoft.com/office/powerpoint/2010/main" val="106957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707"/>
            <a:ext cx="7886700" cy="1325563"/>
          </a:xfrm>
        </p:spPr>
        <p:txBody>
          <a:bodyPr>
            <a:normAutofit/>
          </a:bodyPr>
          <a:lstStyle/>
          <a:p>
            <a:r>
              <a:rPr lang="en-US" sz="3600" b="1" dirty="0" smtClean="0"/>
              <a:t>Independent variables: Mining revenue </a:t>
            </a:r>
            <a:endParaRPr lang="en-US" sz="3600" b="1" dirty="0"/>
          </a:p>
        </p:txBody>
      </p:sp>
      <p:sp>
        <p:nvSpPr>
          <p:cNvPr id="3" name="Content Placeholder 2"/>
          <p:cNvSpPr>
            <a:spLocks noGrp="1"/>
          </p:cNvSpPr>
          <p:nvPr>
            <p:ph idx="1"/>
          </p:nvPr>
        </p:nvSpPr>
        <p:spPr>
          <a:xfrm>
            <a:off x="132093" y="862181"/>
            <a:ext cx="4102556" cy="5858215"/>
          </a:xfrm>
        </p:spPr>
        <p:txBody>
          <a:bodyPr>
            <a:normAutofit/>
          </a:bodyPr>
          <a:lstStyle/>
          <a:p>
            <a:r>
              <a:rPr lang="en-US" sz="2400" i="1" dirty="0" smtClean="0">
                <a:latin typeface="Cambria" panose="02040503050406030204" pitchFamily="18" charset="0"/>
              </a:rPr>
              <a:t>Revenue </a:t>
            </a:r>
            <a:r>
              <a:rPr lang="en-US" sz="2400" i="1" dirty="0" smtClean="0">
                <a:latin typeface="Cambria" panose="02040503050406030204" pitchFamily="18" charset="0"/>
              </a:rPr>
              <a:t>transferred: </a:t>
            </a:r>
            <a:r>
              <a:rPr lang="en-US" sz="2400" dirty="0" smtClean="0">
                <a:latin typeface="Cambria" panose="02040503050406030204" pitchFamily="18" charset="0"/>
              </a:rPr>
              <a:t>sum of </a:t>
            </a:r>
            <a:r>
              <a:rPr lang="en-US" sz="2400" i="1" dirty="0" smtClean="0">
                <a:latin typeface="Cambria" panose="02040503050406030204" pitchFamily="18" charset="0"/>
              </a:rPr>
              <a:t>Canon </a:t>
            </a:r>
            <a:r>
              <a:rPr lang="en-US" sz="2400" i="1" dirty="0" err="1" smtClean="0">
                <a:latin typeface="Cambria" panose="02040503050406030204" pitchFamily="18" charset="0"/>
              </a:rPr>
              <a:t>Minero</a:t>
            </a:r>
            <a:r>
              <a:rPr lang="en-US" sz="2400" i="1" dirty="0" smtClean="0">
                <a:latin typeface="Cambria" panose="02040503050406030204" pitchFamily="18" charset="0"/>
              </a:rPr>
              <a:t> </a:t>
            </a:r>
            <a:r>
              <a:rPr lang="en-US" sz="2400" dirty="0" smtClean="0">
                <a:latin typeface="Cambria" panose="02040503050406030204" pitchFamily="18" charset="0"/>
              </a:rPr>
              <a:t>(2006-2014) and </a:t>
            </a:r>
            <a:r>
              <a:rPr lang="en-US" sz="2400" i="1" dirty="0" err="1">
                <a:latin typeface="Cambria" panose="02040503050406030204" pitchFamily="18" charset="0"/>
              </a:rPr>
              <a:t>Regalía</a:t>
            </a:r>
            <a:r>
              <a:rPr lang="en-US" sz="2400" i="1" dirty="0">
                <a:latin typeface="Cambria" panose="02040503050406030204" pitchFamily="18" charset="0"/>
              </a:rPr>
              <a:t> </a:t>
            </a:r>
            <a:r>
              <a:rPr lang="en-US" sz="2400" i="1" dirty="0" err="1">
                <a:latin typeface="Cambria" panose="02040503050406030204" pitchFamily="18" charset="0"/>
              </a:rPr>
              <a:t>Minera</a:t>
            </a:r>
            <a:r>
              <a:rPr lang="en-US" sz="2400" i="1" dirty="0">
                <a:latin typeface="Cambria" panose="02040503050406030204" pitchFamily="18" charset="0"/>
              </a:rPr>
              <a:t> </a:t>
            </a:r>
            <a:r>
              <a:rPr lang="en-US" sz="2400" dirty="0" smtClean="0">
                <a:latin typeface="Cambria" panose="02040503050406030204" pitchFamily="18" charset="0"/>
              </a:rPr>
              <a:t>(2008-2014) </a:t>
            </a:r>
            <a:r>
              <a:rPr lang="en-US" sz="2400" dirty="0" smtClean="0">
                <a:latin typeface="Cambria" panose="02040503050406030204" pitchFamily="18" charset="0"/>
              </a:rPr>
              <a:t>allocated</a:t>
            </a:r>
          </a:p>
          <a:p>
            <a:pPr marL="0" indent="0">
              <a:buNone/>
            </a:pPr>
            <a:endParaRPr lang="en-US" sz="2400" i="1" dirty="0">
              <a:latin typeface="Cambria" panose="02040503050406030204" pitchFamily="18" charset="0"/>
            </a:endParaRPr>
          </a:p>
          <a:p>
            <a:r>
              <a:rPr lang="en-US" sz="2400" i="1" dirty="0" smtClean="0">
                <a:latin typeface="Cambria" panose="02040503050406030204" pitchFamily="18" charset="0"/>
              </a:rPr>
              <a:t>Proportion revenue spent: </a:t>
            </a:r>
            <a:r>
              <a:rPr lang="en-US" sz="2400" dirty="0" smtClean="0">
                <a:latin typeface="Cambria" panose="02040503050406030204" pitchFamily="18" charset="0"/>
              </a:rPr>
              <a:t>sum </a:t>
            </a:r>
            <a:r>
              <a:rPr lang="en-US" sz="2400" dirty="0">
                <a:latin typeface="Cambria" panose="02040503050406030204" pitchFamily="18" charset="0"/>
              </a:rPr>
              <a:t>of </a:t>
            </a:r>
            <a:r>
              <a:rPr lang="en-US" sz="2400" i="1" dirty="0">
                <a:latin typeface="Cambria" panose="02040503050406030204" pitchFamily="18" charset="0"/>
              </a:rPr>
              <a:t>Canon </a:t>
            </a:r>
            <a:r>
              <a:rPr lang="en-US" sz="2400" i="1" dirty="0" err="1">
                <a:latin typeface="Cambria" panose="02040503050406030204" pitchFamily="18" charset="0"/>
              </a:rPr>
              <a:t>Minero</a:t>
            </a:r>
            <a:r>
              <a:rPr lang="en-US" sz="2400" i="1" dirty="0">
                <a:latin typeface="Cambria" panose="02040503050406030204" pitchFamily="18" charset="0"/>
              </a:rPr>
              <a:t> </a:t>
            </a:r>
            <a:r>
              <a:rPr lang="en-US" sz="2400" dirty="0">
                <a:latin typeface="Cambria" panose="02040503050406030204" pitchFamily="18" charset="0"/>
              </a:rPr>
              <a:t>(2006-2014) and </a:t>
            </a:r>
            <a:r>
              <a:rPr lang="en-US" sz="2400" i="1" dirty="0" err="1">
                <a:latin typeface="Cambria" panose="02040503050406030204" pitchFamily="18" charset="0"/>
              </a:rPr>
              <a:t>Regalía</a:t>
            </a:r>
            <a:r>
              <a:rPr lang="en-US" sz="2400" i="1" dirty="0">
                <a:latin typeface="Cambria" panose="02040503050406030204" pitchFamily="18" charset="0"/>
              </a:rPr>
              <a:t> </a:t>
            </a:r>
            <a:r>
              <a:rPr lang="en-US" sz="2400" i="1" dirty="0" err="1">
                <a:latin typeface="Cambria" panose="02040503050406030204" pitchFamily="18" charset="0"/>
              </a:rPr>
              <a:t>Minera</a:t>
            </a:r>
            <a:r>
              <a:rPr lang="en-US" sz="2400" i="1" dirty="0">
                <a:latin typeface="Cambria" panose="02040503050406030204" pitchFamily="18" charset="0"/>
              </a:rPr>
              <a:t> </a:t>
            </a:r>
            <a:r>
              <a:rPr lang="en-US" sz="2400" dirty="0">
                <a:latin typeface="Cambria" panose="02040503050406030204" pitchFamily="18" charset="0"/>
              </a:rPr>
              <a:t>(2008-2014) </a:t>
            </a:r>
            <a:r>
              <a:rPr lang="en-US" sz="2400" dirty="0" smtClean="0">
                <a:latin typeface="Cambria" panose="02040503050406030204" pitchFamily="18" charset="0"/>
              </a:rPr>
              <a:t>allocated, divided by </a:t>
            </a:r>
            <a:r>
              <a:rPr lang="en-US" sz="2400" i="1" dirty="0">
                <a:latin typeface="Cambria" panose="02040503050406030204" pitchFamily="18" charset="0"/>
              </a:rPr>
              <a:t>R</a:t>
            </a:r>
            <a:r>
              <a:rPr lang="en-US" sz="2400" i="1" dirty="0" smtClean="0">
                <a:latin typeface="Cambria" panose="02040503050406030204" pitchFamily="18" charset="0"/>
              </a:rPr>
              <a:t>evenue transferred</a:t>
            </a:r>
            <a:endParaRPr lang="en-US" sz="2400" dirty="0">
              <a:latin typeface="Cambria" panose="02040503050406030204" pitchFamily="18" charset="0"/>
            </a:endParaRPr>
          </a:p>
          <a:p>
            <a:endParaRPr lang="en-US" i="1" dirty="0"/>
          </a:p>
          <a:p>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1854942458"/>
              </p:ext>
            </p:extLst>
          </p:nvPr>
        </p:nvGraphicFramePr>
        <p:xfrm>
          <a:off x="4234649" y="862181"/>
          <a:ext cx="4722920" cy="5689538"/>
        </p:xfrm>
        <a:graphic>
          <a:graphicData uri="http://schemas.openxmlformats.org/drawingml/2006/table">
            <a:tbl>
              <a:tblPr>
                <a:tableStyleId>{5C22544A-7EE6-4342-B048-85BDC9FD1C3A}</a:tableStyleId>
              </a:tblPr>
              <a:tblGrid>
                <a:gridCol w="1847533"/>
                <a:gridCol w="1379145"/>
                <a:gridCol w="1496242"/>
              </a:tblGrid>
              <a:tr h="284621">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600" b="1" u="none" strike="noStrike" dirty="0">
                          <a:effectLst/>
                        </a:rPr>
                        <a:t>Canon </a:t>
                      </a:r>
                      <a:r>
                        <a:rPr lang="en-US" sz="1600" b="1" u="none" strike="noStrike" dirty="0" err="1">
                          <a:effectLst/>
                        </a:rPr>
                        <a:t>Minero</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600" b="1" u="none" strike="noStrike" dirty="0" err="1">
                          <a:effectLst/>
                        </a:rPr>
                        <a:t>Regalía</a:t>
                      </a:r>
                      <a:r>
                        <a:rPr lang="en-US" sz="1600" b="1" u="none" strike="noStrike" dirty="0">
                          <a:effectLst/>
                        </a:rPr>
                        <a:t> </a:t>
                      </a:r>
                      <a:r>
                        <a:rPr lang="en-US" sz="1600" b="1" u="none" strike="noStrike" dirty="0" err="1">
                          <a:effectLst/>
                        </a:rPr>
                        <a:t>Minera</a:t>
                      </a:r>
                      <a:endParaRPr lang="en-US" sz="1600" b="1"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249947">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400" u="none" strike="noStrike" dirty="0">
                          <a:effectLst/>
                        </a:rPr>
                        <a:t>50% of profit tax</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400" u="none" strike="noStrike">
                          <a:effectLst/>
                        </a:rPr>
                        <a:t>Production value: </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r>
              <a:tr h="49267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400" u="none" strike="noStrike" dirty="0">
                          <a:effectLst/>
                        </a:rPr>
                        <a:t>up to $60 million: 1%</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492670">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400" u="none" strike="noStrike" dirty="0">
                          <a:effectLst/>
                        </a:rPr>
                        <a:t>$60-$120 million: 2%</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249947">
                <a:tc>
                  <a:txBody>
                    <a:bodyPr/>
                    <a:lstStyle/>
                    <a:p>
                      <a:pPr algn="l"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r>
                        <a:rPr lang="en-US" sz="1400" u="none" strike="noStrike" dirty="0">
                          <a:effectLst/>
                        </a:rPr>
                        <a:t>&gt; $120 million: 3%</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735392">
                <a:tc>
                  <a:txBody>
                    <a:bodyPr/>
                    <a:lstStyle/>
                    <a:p>
                      <a:pPr algn="l" fontAlgn="b"/>
                      <a:r>
                        <a:rPr lang="en-US" sz="1400" u="none" strike="noStrike" dirty="0">
                          <a:effectLst/>
                        </a:rPr>
                        <a:t>Specific municipalities where resource is extracted</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735392">
                <a:tc>
                  <a:txBody>
                    <a:bodyPr/>
                    <a:lstStyle/>
                    <a:p>
                      <a:pPr algn="l" fontAlgn="b"/>
                      <a:r>
                        <a:rPr lang="en-US" sz="1400" u="none" strike="noStrike" dirty="0">
                          <a:effectLst/>
                        </a:rPr>
                        <a:t>Municipalities of the province where the resource was extracted</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dirty="0">
                          <a:effectLst/>
                        </a:rPr>
                        <a:t>20%</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978115">
                <a:tc>
                  <a:txBody>
                    <a:bodyPr/>
                    <a:lstStyle/>
                    <a:p>
                      <a:pPr algn="l" fontAlgn="b"/>
                      <a:r>
                        <a:rPr lang="en-US" sz="1400" u="none" strike="noStrike" dirty="0">
                          <a:effectLst/>
                        </a:rPr>
                        <a:t>Provincial and district municipalities of the department where the resource was extracted</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a:effectLst/>
                        </a:rPr>
                        <a:t>40%</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735392">
                <a:tc>
                  <a:txBody>
                    <a:bodyPr/>
                    <a:lstStyle/>
                    <a:p>
                      <a:pPr algn="l" fontAlgn="b"/>
                      <a:r>
                        <a:rPr lang="en-US" sz="1400" u="none" strike="noStrike">
                          <a:effectLst/>
                        </a:rPr>
                        <a:t>Departmental government where resource was extracted</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r h="735392">
                <a:tc>
                  <a:txBody>
                    <a:bodyPr/>
                    <a:lstStyle/>
                    <a:p>
                      <a:pPr algn="l" fontAlgn="b"/>
                      <a:r>
                        <a:rPr lang="en-US" sz="1400" u="none" strike="noStrike" dirty="0">
                          <a:effectLst/>
                        </a:rPr>
                        <a:t>State universities in the department where the resource was extracted</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c>
                  <a:txBody>
                    <a:bodyPr/>
                    <a:lstStyle/>
                    <a:p>
                      <a:pPr algn="r" fontAlgn="b"/>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6350" marR="6350" marT="6350" marB="0" anchor="b">
                    <a:solidFill>
                      <a:schemeClr val="bg2"/>
                    </a:solidFill>
                  </a:tcPr>
                </a:tc>
              </a:tr>
            </a:tbl>
          </a:graphicData>
        </a:graphic>
      </p:graphicFrame>
    </p:spTree>
    <p:extLst>
      <p:ext uri="{BB962C8B-B14F-4D97-AF65-F5344CB8AC3E}">
        <p14:creationId xmlns:p14="http://schemas.microsoft.com/office/powerpoint/2010/main" val="3797556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 y="1730543"/>
            <a:ext cx="7886700" cy="4351338"/>
          </a:xfrm>
        </p:spPr>
        <p:txBody>
          <a:bodyPr/>
          <a:lstStyle/>
          <a:p>
            <a:r>
              <a:rPr lang="en-US" dirty="0" smtClean="0">
                <a:latin typeface="Cambria" panose="02040503050406030204" pitchFamily="18" charset="0"/>
              </a:rPr>
              <a:t>Extent of provincial area and natural resources comprised by mining operations</a:t>
            </a:r>
          </a:p>
          <a:p>
            <a:pPr lvl="1"/>
            <a:r>
              <a:rPr lang="en-US" i="1" dirty="0">
                <a:latin typeface="Cambria" panose="02040503050406030204" pitchFamily="18" charset="0"/>
              </a:rPr>
              <a:t>proportion of the province covered by mineral </a:t>
            </a:r>
            <a:r>
              <a:rPr lang="en-US" i="1" dirty="0" smtClean="0">
                <a:latin typeface="Cambria" panose="02040503050406030204" pitchFamily="18" charset="0"/>
              </a:rPr>
              <a:t>concessions </a:t>
            </a:r>
            <a:r>
              <a:rPr lang="en-US" dirty="0" smtClean="0">
                <a:latin typeface="Cambria" panose="02040503050406030204" pitchFamily="18" charset="0"/>
              </a:rPr>
              <a:t>(February 2013, MEM)</a:t>
            </a:r>
            <a:endParaRPr lang="en-US" i="1" dirty="0" smtClean="0">
              <a:latin typeface="Cambria" panose="02040503050406030204" pitchFamily="18" charset="0"/>
            </a:endParaRPr>
          </a:p>
          <a:p>
            <a:pPr lvl="1"/>
            <a:r>
              <a:rPr lang="en-US" i="1" dirty="0">
                <a:latin typeface="Cambria" panose="02040503050406030204" pitchFamily="18" charset="0"/>
              </a:rPr>
              <a:t>province proportion of agricultural lands inside mining </a:t>
            </a:r>
            <a:r>
              <a:rPr lang="en-US" i="1" dirty="0" smtClean="0">
                <a:latin typeface="Cambria" panose="02040503050406030204" pitchFamily="18" charset="0"/>
              </a:rPr>
              <a:t>concessions </a:t>
            </a:r>
            <a:r>
              <a:rPr lang="en-US" dirty="0" smtClean="0">
                <a:latin typeface="Cambria" panose="02040503050406030204" pitchFamily="18" charset="0"/>
              </a:rPr>
              <a:t>(2000, MDA)</a:t>
            </a:r>
            <a:endParaRPr lang="en-US" i="1" dirty="0" smtClean="0">
              <a:latin typeface="Cambria" panose="02040503050406030204" pitchFamily="18" charset="0"/>
            </a:endParaRPr>
          </a:p>
          <a:p>
            <a:pPr lvl="1"/>
            <a:r>
              <a:rPr lang="en-US" i="1" dirty="0">
                <a:latin typeface="Cambria" panose="02040503050406030204" pitchFamily="18" charset="0"/>
              </a:rPr>
              <a:t>proportion of all areas within 1 km of rivers inside mining concessions</a:t>
            </a:r>
            <a:r>
              <a:rPr lang="en-US" dirty="0">
                <a:latin typeface="Cambria" panose="02040503050406030204" pitchFamily="18" charset="0"/>
              </a:rPr>
              <a:t> </a:t>
            </a:r>
            <a:r>
              <a:rPr lang="en-US" dirty="0" smtClean="0">
                <a:latin typeface="Cambria" panose="02040503050406030204" pitchFamily="18" charset="0"/>
              </a:rPr>
              <a:t>(2010, MINAM)</a:t>
            </a:r>
          </a:p>
          <a:p>
            <a:endParaRPr lang="en-US" dirty="0"/>
          </a:p>
          <a:p>
            <a:endParaRPr lang="en-US" dirty="0"/>
          </a:p>
        </p:txBody>
      </p:sp>
      <p:sp>
        <p:nvSpPr>
          <p:cNvPr id="4" name="Title 1"/>
          <p:cNvSpPr txBox="1">
            <a:spLocks/>
          </p:cNvSpPr>
          <p:nvPr/>
        </p:nvSpPr>
        <p:spPr>
          <a:xfrm>
            <a:off x="87630" y="11366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t>Independent variables: geographic extent of mining</a:t>
            </a:r>
            <a:endParaRPr lang="en-US" sz="3600" b="1" dirty="0"/>
          </a:p>
        </p:txBody>
      </p:sp>
    </p:spTree>
    <p:extLst>
      <p:ext uri="{BB962C8B-B14F-4D97-AF65-F5344CB8AC3E}">
        <p14:creationId xmlns:p14="http://schemas.microsoft.com/office/powerpoint/2010/main" val="3036881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1368</TotalTime>
  <Words>1612</Words>
  <Application>Microsoft Office PowerPoint</Application>
  <PresentationFormat>On-screen Show (4:3)</PresentationFormat>
  <Paragraphs>226</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vt:lpstr>
      <vt:lpstr>Cambria Math</vt:lpstr>
      <vt:lpstr>Wingdings</vt:lpstr>
      <vt:lpstr>Office Theme</vt:lpstr>
      <vt:lpstr>Spatial variation among factors influencing social conflict in Peru: an analysis using geographically weighted regression</vt:lpstr>
      <vt:lpstr>Expansion of mineral extraction in Peru</vt:lpstr>
      <vt:lpstr>Expansion of mining has led to increases in conflict…</vt:lpstr>
      <vt:lpstr>Previous research</vt:lpstr>
      <vt:lpstr>Research objectives</vt:lpstr>
      <vt:lpstr>PowerPoint Presentation</vt:lpstr>
      <vt:lpstr>Dependent variable: social conflicts</vt:lpstr>
      <vt:lpstr>Independent variables: Mining revenue </vt:lpstr>
      <vt:lpstr>PowerPoint Presentation</vt:lpstr>
      <vt:lpstr>PowerPoint Presentation</vt:lpstr>
      <vt:lpstr>Methods</vt:lpstr>
      <vt:lpstr>Results: model comparison</vt:lpstr>
      <vt:lpstr>Results: GWR model fit</vt:lpstr>
      <vt:lpstr>Results: GWR condition number</vt:lpstr>
      <vt:lpstr>Results: spatial distribution of GWR coefficients</vt:lpstr>
      <vt:lpstr>PowerPoint Presentation</vt:lpstr>
      <vt:lpstr>PowerPoint Presentation</vt:lpstr>
      <vt:lpstr>PowerPoint Presentation</vt:lpstr>
      <vt:lpstr>PowerPoint Presentation</vt:lpstr>
      <vt:lpstr>PowerPoint Presentation</vt:lpstr>
      <vt:lpstr>Limitations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Ritter</dc:creator>
  <cp:lastModifiedBy>Zoe Ritter</cp:lastModifiedBy>
  <cp:revision>32</cp:revision>
  <dcterms:created xsi:type="dcterms:W3CDTF">2015-06-28T20:47:15Z</dcterms:created>
  <dcterms:modified xsi:type="dcterms:W3CDTF">2015-06-30T14:48:01Z</dcterms:modified>
</cp:coreProperties>
</file>