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4"/>
  </p:notesMasterIdLst>
  <p:handoutMasterIdLst>
    <p:handoutMasterId r:id="rId45"/>
  </p:handoutMasterIdLst>
  <p:sldIdLst>
    <p:sldId id="266" r:id="rId5"/>
    <p:sldId id="376" r:id="rId6"/>
    <p:sldId id="262" r:id="rId7"/>
    <p:sldId id="379" r:id="rId8"/>
    <p:sldId id="377" r:id="rId9"/>
    <p:sldId id="380" r:id="rId10"/>
    <p:sldId id="378" r:id="rId11"/>
    <p:sldId id="381" r:id="rId12"/>
    <p:sldId id="384" r:id="rId13"/>
    <p:sldId id="603" r:id="rId14"/>
    <p:sldId id="383" r:id="rId15"/>
    <p:sldId id="619" r:id="rId16"/>
    <p:sldId id="620" r:id="rId17"/>
    <p:sldId id="599" r:id="rId18"/>
    <p:sldId id="613" r:id="rId19"/>
    <p:sldId id="604" r:id="rId20"/>
    <p:sldId id="611" r:id="rId21"/>
    <p:sldId id="612" r:id="rId22"/>
    <p:sldId id="363" r:id="rId23"/>
    <p:sldId id="351" r:id="rId24"/>
    <p:sldId id="345" r:id="rId25"/>
    <p:sldId id="349" r:id="rId26"/>
    <p:sldId id="359" r:id="rId27"/>
    <p:sldId id="614" r:id="rId28"/>
    <p:sldId id="616" r:id="rId29"/>
    <p:sldId id="606" r:id="rId30"/>
    <p:sldId id="373" r:id="rId31"/>
    <p:sldId id="368" r:id="rId32"/>
    <p:sldId id="618" r:id="rId33"/>
    <p:sldId id="369" r:id="rId34"/>
    <p:sldId id="370" r:id="rId35"/>
    <p:sldId id="365" r:id="rId36"/>
    <p:sldId id="608" r:id="rId37"/>
    <p:sldId id="372" r:id="rId38"/>
    <p:sldId id="610" r:id="rId39"/>
    <p:sldId id="364" r:id="rId40"/>
    <p:sldId id="605" r:id="rId41"/>
    <p:sldId id="602" r:id="rId42"/>
    <p:sldId id="258" r:id="rId43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818C88-45D4-4A8A-BF07-97EFA4734219}" name="Shelley Kwok" initials="SK" userId="S::skwok@synapse-energy.com::aaf19298-6812-4421-9d62-5ea95e77998b" providerId="AD"/>
  <p188:author id="{EB0F4ED4-2932-2B9E-E3E2-9919F3753F0F}" name="Philip Eash-Gates" initials="" userId="S::peash-gates@synapse-energy.com::665023c3-ad42-471d-a96e-36c5339259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376"/>
    <a:srgbClr val="00549D"/>
    <a:srgbClr val="172149"/>
    <a:srgbClr val="81A82D"/>
    <a:srgbClr val="0432FF"/>
    <a:srgbClr val="D9D9D9"/>
    <a:srgbClr val="005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55" autoAdjust="0"/>
    <p:restoredTop sz="80182" autoAdjust="0"/>
  </p:normalViewPr>
  <p:slideViewPr>
    <p:cSldViewPr snapToGrid="0">
      <p:cViewPr varScale="1">
        <p:scale>
          <a:sx n="50" d="100"/>
          <a:sy n="50" d="100"/>
        </p:scale>
        <p:origin x="10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9" d="100"/>
        <a:sy n="109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4098" y="-9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B28FCF-1FF1-5B43-AB56-08B445A0D578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EACF6B-6E5C-FD4C-8783-E78621B79EC4}">
      <dgm:prSet phldrT="[Text]" custT="1"/>
      <dgm:spPr/>
      <dgm:t>
        <a:bodyPr/>
        <a:lstStyle/>
        <a:p>
          <a:pPr algn="l"/>
          <a:r>
            <a:rPr lang="en-US" sz="1600" dirty="0"/>
            <a:t>Context</a:t>
          </a:r>
        </a:p>
      </dgm:t>
    </dgm:pt>
    <dgm:pt modelId="{EEA28B6D-1672-044C-BD50-D7271512B86F}" type="parTrans" cxnId="{84EACFE6-AC08-6346-833A-C3DF71875EE6}">
      <dgm:prSet/>
      <dgm:spPr/>
      <dgm:t>
        <a:bodyPr/>
        <a:lstStyle/>
        <a:p>
          <a:endParaRPr lang="en-US"/>
        </a:p>
      </dgm:t>
    </dgm:pt>
    <dgm:pt modelId="{05147F52-F2CB-8B46-92AD-36DACDD3C851}" type="sibTrans" cxnId="{84EACFE6-AC08-6346-833A-C3DF71875EE6}">
      <dgm:prSet/>
      <dgm:spPr/>
      <dgm:t>
        <a:bodyPr/>
        <a:lstStyle/>
        <a:p>
          <a:endParaRPr lang="en-US"/>
        </a:p>
      </dgm:t>
    </dgm:pt>
    <dgm:pt modelId="{6D605D1B-A9FB-CD41-BA0A-69E68C143020}">
      <dgm:prSet phldrT="[Text]" custT="1"/>
      <dgm:spPr/>
      <dgm:t>
        <a:bodyPr/>
        <a:lstStyle/>
        <a:p>
          <a:pPr algn="l"/>
          <a:r>
            <a:rPr lang="en-US" sz="1600" dirty="0"/>
            <a:t>Reporting Energy Data</a:t>
          </a:r>
        </a:p>
      </dgm:t>
    </dgm:pt>
    <dgm:pt modelId="{8CCAB53F-C7C7-804C-A319-4C664F44D56D}" type="parTrans" cxnId="{2E9E8A04-77CB-6144-BA28-C3717190C53A}">
      <dgm:prSet/>
      <dgm:spPr/>
      <dgm:t>
        <a:bodyPr/>
        <a:lstStyle/>
        <a:p>
          <a:endParaRPr lang="en-US"/>
        </a:p>
      </dgm:t>
    </dgm:pt>
    <dgm:pt modelId="{2A45DEC8-A178-4E4C-B364-13CA5BA24436}" type="sibTrans" cxnId="{2E9E8A04-77CB-6144-BA28-C3717190C53A}">
      <dgm:prSet/>
      <dgm:spPr/>
      <dgm:t>
        <a:bodyPr/>
        <a:lstStyle/>
        <a:p>
          <a:endParaRPr lang="en-US"/>
        </a:p>
      </dgm:t>
    </dgm:pt>
    <dgm:pt modelId="{68E3F5F3-52FD-7C41-8AF0-CE6951B151B4}">
      <dgm:prSet phldrT="[Text]"/>
      <dgm:spPr/>
      <dgm:t>
        <a:bodyPr/>
        <a:lstStyle/>
        <a:p>
          <a:r>
            <a:rPr lang="en-US" dirty="0"/>
            <a:t>How challenging is it to use Energy Star Portfolio Manager?</a:t>
          </a:r>
        </a:p>
      </dgm:t>
    </dgm:pt>
    <dgm:pt modelId="{8CC670D4-E039-E74B-B370-5A8A39798E2D}" type="parTrans" cxnId="{649F3444-DD6B-3141-A8F3-E7BF3028C23E}">
      <dgm:prSet/>
      <dgm:spPr/>
      <dgm:t>
        <a:bodyPr/>
        <a:lstStyle/>
        <a:p>
          <a:endParaRPr lang="en-US"/>
        </a:p>
      </dgm:t>
    </dgm:pt>
    <dgm:pt modelId="{56791B15-3B2D-5841-9CF1-5D7387A53352}" type="sibTrans" cxnId="{649F3444-DD6B-3141-A8F3-E7BF3028C23E}">
      <dgm:prSet/>
      <dgm:spPr/>
      <dgm:t>
        <a:bodyPr/>
        <a:lstStyle/>
        <a:p>
          <a:endParaRPr lang="en-US"/>
        </a:p>
      </dgm:t>
    </dgm:pt>
    <dgm:pt modelId="{A4B31D5E-57F9-D74E-8211-903F106629CB}">
      <dgm:prSet phldrT="[Text]"/>
      <dgm:spPr/>
      <dgm:t>
        <a:bodyPr/>
        <a:lstStyle/>
        <a:p>
          <a:r>
            <a:rPr lang="en-US" dirty="0"/>
            <a:t>Can building owners obtain tenant energy data?</a:t>
          </a:r>
        </a:p>
      </dgm:t>
    </dgm:pt>
    <dgm:pt modelId="{DF1AA279-533F-3746-A87C-B3E1D7FF312F}" type="parTrans" cxnId="{8ECA6FED-86E5-1A4F-B47E-A2AC9AC52C26}">
      <dgm:prSet/>
      <dgm:spPr/>
      <dgm:t>
        <a:bodyPr/>
        <a:lstStyle/>
        <a:p>
          <a:endParaRPr lang="en-US"/>
        </a:p>
      </dgm:t>
    </dgm:pt>
    <dgm:pt modelId="{C0C5CB48-CE2A-1B44-91FF-3E1BAF6A69AA}" type="sibTrans" cxnId="{8ECA6FED-86E5-1A4F-B47E-A2AC9AC52C26}">
      <dgm:prSet/>
      <dgm:spPr/>
      <dgm:t>
        <a:bodyPr/>
        <a:lstStyle/>
        <a:p>
          <a:endParaRPr lang="en-US"/>
        </a:p>
      </dgm:t>
    </dgm:pt>
    <dgm:pt modelId="{E46C596D-4A97-444A-893D-4E48476D3A05}">
      <dgm:prSet custT="1"/>
      <dgm:spPr/>
      <dgm:t>
        <a:bodyPr/>
        <a:lstStyle/>
        <a:p>
          <a:pPr algn="l"/>
          <a:r>
            <a:rPr lang="en-US" sz="1600" dirty="0">
              <a:solidFill>
                <a:schemeClr val="bg1"/>
              </a:solidFill>
            </a:rPr>
            <a:t>Impacts of BERDO on Newton</a:t>
          </a:r>
        </a:p>
      </dgm:t>
    </dgm:pt>
    <dgm:pt modelId="{8F3F3F6E-329A-694C-8976-56F09648304C}" type="parTrans" cxnId="{6CA4BA73-CBC0-9142-A36B-B3711EBE3B3C}">
      <dgm:prSet/>
      <dgm:spPr/>
      <dgm:t>
        <a:bodyPr/>
        <a:lstStyle/>
        <a:p>
          <a:endParaRPr lang="en-US"/>
        </a:p>
      </dgm:t>
    </dgm:pt>
    <dgm:pt modelId="{5D758C44-2B5C-A848-A28F-FABA8314533C}" type="sibTrans" cxnId="{6CA4BA73-CBC0-9142-A36B-B3711EBE3B3C}">
      <dgm:prSet/>
      <dgm:spPr/>
      <dgm:t>
        <a:bodyPr/>
        <a:lstStyle/>
        <a:p>
          <a:endParaRPr lang="en-US"/>
        </a:p>
      </dgm:t>
    </dgm:pt>
    <dgm:pt modelId="{8E787FA2-F4A2-8C4E-9A79-C2DDA110BFCF}">
      <dgm:prSet/>
      <dgm:spPr/>
      <dgm:t>
        <a:bodyPr/>
        <a:lstStyle/>
        <a:p>
          <a:r>
            <a:rPr lang="en-US" dirty="0"/>
            <a:t>Will Newton require quick decarbonization like Boston and Cambridge?</a:t>
          </a:r>
        </a:p>
      </dgm:t>
    </dgm:pt>
    <dgm:pt modelId="{7346E38F-E571-0749-9350-159348AF3B20}" type="parTrans" cxnId="{E829AC3E-7B5B-5440-B5B3-4E6720CD1F76}">
      <dgm:prSet/>
      <dgm:spPr/>
      <dgm:t>
        <a:bodyPr/>
        <a:lstStyle/>
        <a:p>
          <a:endParaRPr lang="en-US"/>
        </a:p>
      </dgm:t>
    </dgm:pt>
    <dgm:pt modelId="{CD5F8AF3-8125-ED42-A56E-4E948B7F2C63}" type="sibTrans" cxnId="{E829AC3E-7B5B-5440-B5B3-4E6720CD1F76}">
      <dgm:prSet/>
      <dgm:spPr/>
      <dgm:t>
        <a:bodyPr/>
        <a:lstStyle/>
        <a:p>
          <a:endParaRPr lang="en-US"/>
        </a:p>
      </dgm:t>
    </dgm:pt>
    <dgm:pt modelId="{DD8CED2C-1CB3-FC48-A8FE-3BC597995FEB}">
      <dgm:prSet/>
      <dgm:spPr/>
      <dgm:t>
        <a:bodyPr/>
        <a:lstStyle/>
        <a:p>
          <a:r>
            <a:rPr lang="en-US" dirty="0"/>
            <a:t>When will owners need to reduce emissions?</a:t>
          </a:r>
        </a:p>
      </dgm:t>
    </dgm:pt>
    <dgm:pt modelId="{51842877-ED4A-1443-89B1-08D0FF6C7339}" type="parTrans" cxnId="{BE6FA6D8-C338-864D-ACD4-FF7D6857C033}">
      <dgm:prSet/>
      <dgm:spPr/>
      <dgm:t>
        <a:bodyPr/>
        <a:lstStyle/>
        <a:p>
          <a:endParaRPr lang="en-US"/>
        </a:p>
      </dgm:t>
    </dgm:pt>
    <dgm:pt modelId="{4B2A92B7-2648-9E44-8A25-A987E53224AC}" type="sibTrans" cxnId="{BE6FA6D8-C338-864D-ACD4-FF7D6857C033}">
      <dgm:prSet/>
      <dgm:spPr/>
      <dgm:t>
        <a:bodyPr/>
        <a:lstStyle/>
        <a:p>
          <a:endParaRPr lang="en-US"/>
        </a:p>
      </dgm:t>
    </dgm:pt>
    <dgm:pt modelId="{8858F24B-8ED3-3141-A042-425B0B6F8A7F}">
      <dgm:prSet phldrT="[Text]"/>
      <dgm:spPr/>
      <dgm:t>
        <a:bodyPr/>
        <a:lstStyle/>
        <a:p>
          <a:r>
            <a:rPr lang="en-US" dirty="0"/>
            <a:t>Has reporting been challenging in Boston? How will Newton be different?</a:t>
          </a:r>
        </a:p>
      </dgm:t>
    </dgm:pt>
    <dgm:pt modelId="{401C9CD1-0285-9B47-AFBC-709E417F9E4B}" type="parTrans" cxnId="{06158DD5-E54C-2C42-B70C-D2A16DF6685D}">
      <dgm:prSet/>
      <dgm:spPr/>
      <dgm:t>
        <a:bodyPr/>
        <a:lstStyle/>
        <a:p>
          <a:endParaRPr lang="en-US"/>
        </a:p>
      </dgm:t>
    </dgm:pt>
    <dgm:pt modelId="{1EFD17A8-940A-D14E-AC66-FBF3EE720CAA}" type="sibTrans" cxnId="{06158DD5-E54C-2C42-B70C-D2A16DF6685D}">
      <dgm:prSet/>
      <dgm:spPr/>
      <dgm:t>
        <a:bodyPr/>
        <a:lstStyle/>
        <a:p>
          <a:endParaRPr lang="en-US"/>
        </a:p>
      </dgm:t>
    </dgm:pt>
    <dgm:pt modelId="{F3D8F8D7-3EF6-0E44-9C5C-D0C43EF0BA5B}">
      <dgm:prSet/>
      <dgm:spPr/>
      <dgm:t>
        <a:bodyPr/>
        <a:lstStyle/>
        <a:p>
          <a:r>
            <a:rPr lang="en-US" dirty="0"/>
            <a:t>What will BERDO cost taxpayers?</a:t>
          </a:r>
        </a:p>
      </dgm:t>
    </dgm:pt>
    <dgm:pt modelId="{B59C030A-0DA5-6E44-8490-D15B62157492}" type="parTrans" cxnId="{CC91533A-B7A2-E845-98B2-22391F0113BA}">
      <dgm:prSet/>
      <dgm:spPr/>
      <dgm:t>
        <a:bodyPr/>
        <a:lstStyle/>
        <a:p>
          <a:endParaRPr lang="en-US"/>
        </a:p>
      </dgm:t>
    </dgm:pt>
    <dgm:pt modelId="{61C4AA39-A234-B049-B72F-4706A725E297}" type="sibTrans" cxnId="{CC91533A-B7A2-E845-98B2-22391F0113BA}">
      <dgm:prSet/>
      <dgm:spPr/>
      <dgm:t>
        <a:bodyPr/>
        <a:lstStyle/>
        <a:p>
          <a:endParaRPr lang="en-US"/>
        </a:p>
      </dgm:t>
    </dgm:pt>
    <dgm:pt modelId="{83FB45ED-B61F-0C41-970A-44E0593C574D}">
      <dgm:prSet custT="1"/>
      <dgm:spPr/>
      <dgm:t>
        <a:bodyPr/>
        <a:lstStyle/>
        <a:p>
          <a:pPr algn="l"/>
          <a:r>
            <a:rPr lang="en-US" sz="1600" dirty="0"/>
            <a:t>Technical Assistance and Support</a:t>
          </a:r>
        </a:p>
      </dgm:t>
    </dgm:pt>
    <dgm:pt modelId="{8BBF7DF2-57DA-6A4C-83C3-B0862E51C976}" type="parTrans" cxnId="{F7FDB740-459B-7B4E-A49F-30ADB63B1D49}">
      <dgm:prSet/>
      <dgm:spPr/>
      <dgm:t>
        <a:bodyPr/>
        <a:lstStyle/>
        <a:p>
          <a:endParaRPr lang="en-US"/>
        </a:p>
      </dgm:t>
    </dgm:pt>
    <dgm:pt modelId="{4DD38F7F-54D8-FA4B-8C8F-B69D168F198E}" type="sibTrans" cxnId="{F7FDB740-459B-7B4E-A49F-30ADB63B1D49}">
      <dgm:prSet/>
      <dgm:spPr/>
      <dgm:t>
        <a:bodyPr/>
        <a:lstStyle/>
        <a:p>
          <a:endParaRPr lang="en-US"/>
        </a:p>
      </dgm:t>
    </dgm:pt>
    <dgm:pt modelId="{4A312E37-B352-B44A-B40A-EEEA5F925873}">
      <dgm:prSet/>
      <dgm:spPr/>
      <dgm:t>
        <a:bodyPr/>
        <a:lstStyle/>
        <a:p>
          <a:r>
            <a:rPr lang="en-US" dirty="0"/>
            <a:t>What resources are available to help building owners comply?</a:t>
          </a:r>
        </a:p>
      </dgm:t>
    </dgm:pt>
    <dgm:pt modelId="{A761D622-D196-AE4E-9325-A40156A20E25}" type="parTrans" cxnId="{CBED0A2F-9DC2-D446-BF51-67273656149A}">
      <dgm:prSet/>
      <dgm:spPr/>
      <dgm:t>
        <a:bodyPr/>
        <a:lstStyle/>
        <a:p>
          <a:endParaRPr lang="en-US"/>
        </a:p>
      </dgm:t>
    </dgm:pt>
    <dgm:pt modelId="{CD39EB37-D1D8-CB47-8E65-FC7F5CF66411}" type="sibTrans" cxnId="{CBED0A2F-9DC2-D446-BF51-67273656149A}">
      <dgm:prSet/>
      <dgm:spPr/>
      <dgm:t>
        <a:bodyPr/>
        <a:lstStyle/>
        <a:p>
          <a:endParaRPr lang="en-US"/>
        </a:p>
      </dgm:t>
    </dgm:pt>
    <dgm:pt modelId="{4A4E7E2A-18FE-934D-9744-E5450F1CE8F5}">
      <dgm:prSet/>
      <dgm:spPr/>
      <dgm:t>
        <a:bodyPr/>
        <a:lstStyle/>
        <a:p>
          <a:r>
            <a:rPr lang="en-US" dirty="0"/>
            <a:t>What financial resources are available?</a:t>
          </a:r>
        </a:p>
      </dgm:t>
    </dgm:pt>
    <dgm:pt modelId="{4810B22E-40EE-264A-9B3E-65216B4DAB62}" type="parTrans" cxnId="{B11C7278-2C7F-D747-9A68-79DF0B187D73}">
      <dgm:prSet/>
      <dgm:spPr/>
      <dgm:t>
        <a:bodyPr/>
        <a:lstStyle/>
        <a:p>
          <a:endParaRPr lang="en-US"/>
        </a:p>
      </dgm:t>
    </dgm:pt>
    <dgm:pt modelId="{C117BA1A-1EFA-EB46-B4E6-1CDF98CCE5B3}" type="sibTrans" cxnId="{B11C7278-2C7F-D747-9A68-79DF0B187D73}">
      <dgm:prSet/>
      <dgm:spPr/>
      <dgm:t>
        <a:bodyPr/>
        <a:lstStyle/>
        <a:p>
          <a:endParaRPr lang="en-US"/>
        </a:p>
      </dgm:t>
    </dgm:pt>
    <dgm:pt modelId="{8A5C5764-8BE5-3F44-9E29-10D79AA3DDAD}">
      <dgm:prSet/>
      <dgm:spPr/>
      <dgm:t>
        <a:bodyPr/>
        <a:lstStyle/>
        <a:p>
          <a:r>
            <a:rPr lang="en-US" dirty="0"/>
            <a:t>How will BERDO affect energy costs? Is decarbonization affordable?</a:t>
          </a:r>
        </a:p>
      </dgm:t>
    </dgm:pt>
    <dgm:pt modelId="{4CB417ED-5970-5243-BBB4-D7092F2498A4}" type="parTrans" cxnId="{4B77577D-A646-AC49-972B-568447CC9C7A}">
      <dgm:prSet/>
      <dgm:spPr/>
      <dgm:t>
        <a:bodyPr/>
        <a:lstStyle/>
        <a:p>
          <a:endParaRPr lang="en-US"/>
        </a:p>
      </dgm:t>
    </dgm:pt>
    <dgm:pt modelId="{88D78E78-1B11-B74F-B830-7DCDD54A0AAA}" type="sibTrans" cxnId="{4B77577D-A646-AC49-972B-568447CC9C7A}">
      <dgm:prSet/>
      <dgm:spPr/>
      <dgm:t>
        <a:bodyPr/>
        <a:lstStyle/>
        <a:p>
          <a:endParaRPr lang="en-US"/>
        </a:p>
      </dgm:t>
    </dgm:pt>
    <dgm:pt modelId="{34CEECE4-02A3-4846-B9C9-FEC6EC764E88}">
      <dgm:prSet/>
      <dgm:spPr/>
      <dgm:t>
        <a:bodyPr/>
        <a:lstStyle/>
        <a:p>
          <a:r>
            <a:rPr lang="en-US" dirty="0"/>
            <a:t>How will BERDO affect property values and Newton’s tax base?</a:t>
          </a:r>
        </a:p>
      </dgm:t>
    </dgm:pt>
    <dgm:pt modelId="{0505D371-8C5F-D442-93CD-BCFD1882FDDB}" type="parTrans" cxnId="{7E446821-C24F-9249-A844-C4021E80A663}">
      <dgm:prSet/>
      <dgm:spPr/>
      <dgm:t>
        <a:bodyPr/>
        <a:lstStyle/>
        <a:p>
          <a:endParaRPr lang="en-US"/>
        </a:p>
      </dgm:t>
    </dgm:pt>
    <dgm:pt modelId="{6E74312B-25A6-1242-989F-766CE403C22B}" type="sibTrans" cxnId="{7E446821-C24F-9249-A844-C4021E80A663}">
      <dgm:prSet/>
      <dgm:spPr/>
      <dgm:t>
        <a:bodyPr/>
        <a:lstStyle/>
        <a:p>
          <a:endParaRPr lang="en-US"/>
        </a:p>
      </dgm:t>
    </dgm:pt>
    <dgm:pt modelId="{2047539A-1349-A146-AB59-0EF49C2D4029}">
      <dgm:prSet/>
      <dgm:spPr/>
      <dgm:t>
        <a:bodyPr/>
        <a:lstStyle/>
        <a:p>
          <a:r>
            <a:rPr lang="en-US" dirty="0"/>
            <a:t>Do case studies show that decarbonization is achievable? </a:t>
          </a:r>
        </a:p>
      </dgm:t>
    </dgm:pt>
    <dgm:pt modelId="{90221E66-4AA2-454B-A00F-3C89AA02065D}" type="sibTrans" cxnId="{F56C2C28-ED20-5047-8FCF-8737D5CF6BD9}">
      <dgm:prSet/>
      <dgm:spPr/>
      <dgm:t>
        <a:bodyPr/>
        <a:lstStyle/>
        <a:p>
          <a:endParaRPr lang="en-US"/>
        </a:p>
      </dgm:t>
    </dgm:pt>
    <dgm:pt modelId="{C3A94687-7CAD-244D-9CAB-35D76D8E72B8}" type="parTrans" cxnId="{F56C2C28-ED20-5047-8FCF-8737D5CF6BD9}">
      <dgm:prSet/>
      <dgm:spPr/>
      <dgm:t>
        <a:bodyPr/>
        <a:lstStyle/>
        <a:p>
          <a:endParaRPr lang="en-US"/>
        </a:p>
      </dgm:t>
    </dgm:pt>
    <dgm:pt modelId="{F55E7619-2250-924C-BC05-18CECCF92B94}">
      <dgm:prSet custT="1"/>
      <dgm:spPr/>
      <dgm:t>
        <a:bodyPr/>
        <a:lstStyle/>
        <a:p>
          <a:pPr algn="l">
            <a:spcAft>
              <a:spcPts val="1956"/>
            </a:spcAft>
          </a:pPr>
          <a:r>
            <a:rPr lang="en-US" sz="1600" dirty="0"/>
            <a:t>Feasibility and Cost of Complying</a:t>
          </a:r>
        </a:p>
        <a:p>
          <a:pPr algn="l">
            <a:spcAft>
              <a:spcPts val="1956"/>
            </a:spcAft>
          </a:pPr>
          <a:r>
            <a:rPr lang="en-US" sz="1600" dirty="0"/>
            <a:t>Case Studies</a:t>
          </a:r>
        </a:p>
      </dgm:t>
    </dgm:pt>
    <dgm:pt modelId="{6126C439-8828-CA47-8C3A-70B0E1F5E7D3}" type="sibTrans" cxnId="{7E622A71-5820-5B4F-B753-66890A95D553}">
      <dgm:prSet/>
      <dgm:spPr/>
      <dgm:t>
        <a:bodyPr/>
        <a:lstStyle/>
        <a:p>
          <a:endParaRPr lang="en-US"/>
        </a:p>
      </dgm:t>
    </dgm:pt>
    <dgm:pt modelId="{14401B9E-8E27-FC42-AAE9-65F689B22F1D}" type="parTrans" cxnId="{7E622A71-5820-5B4F-B753-66890A95D553}">
      <dgm:prSet/>
      <dgm:spPr/>
      <dgm:t>
        <a:bodyPr/>
        <a:lstStyle/>
        <a:p>
          <a:endParaRPr lang="en-US"/>
        </a:p>
      </dgm:t>
    </dgm:pt>
    <dgm:pt modelId="{B6536FAA-F1F3-1D4E-8517-FB395C655675}">
      <dgm:prSet/>
      <dgm:spPr/>
      <dgm:t>
        <a:bodyPr/>
        <a:lstStyle/>
        <a:p>
          <a:r>
            <a:rPr lang="en-US" dirty="0"/>
            <a:t>Does the City have adequate staffing?</a:t>
          </a:r>
        </a:p>
      </dgm:t>
    </dgm:pt>
    <dgm:pt modelId="{B90BC0D8-928E-4749-A1DC-9A7427CB9CDF}" type="parTrans" cxnId="{8B466748-D87A-D941-8FD8-BB7A4A693C25}">
      <dgm:prSet/>
      <dgm:spPr/>
      <dgm:t>
        <a:bodyPr/>
        <a:lstStyle/>
        <a:p>
          <a:endParaRPr lang="en-US"/>
        </a:p>
      </dgm:t>
    </dgm:pt>
    <dgm:pt modelId="{0A4C155F-E417-E84D-8A21-F9731049D4C1}" type="sibTrans" cxnId="{8B466748-D87A-D941-8FD8-BB7A4A693C25}">
      <dgm:prSet/>
      <dgm:spPr/>
      <dgm:t>
        <a:bodyPr/>
        <a:lstStyle/>
        <a:p>
          <a:endParaRPr lang="en-US"/>
        </a:p>
      </dgm:t>
    </dgm:pt>
    <dgm:pt modelId="{22B41160-747A-C54E-91AB-553940206E80}" type="pres">
      <dgm:prSet presAssocID="{ABB28FCF-1FF1-5B43-AB56-08B445A0D578}" presName="Name0" presStyleCnt="0">
        <dgm:presLayoutVars>
          <dgm:dir/>
          <dgm:animLvl val="lvl"/>
          <dgm:resizeHandles val="exact"/>
        </dgm:presLayoutVars>
      </dgm:prSet>
      <dgm:spPr/>
    </dgm:pt>
    <dgm:pt modelId="{A41907CC-0F3C-B24E-A6CB-DD06B5D99ABD}" type="pres">
      <dgm:prSet presAssocID="{C7EACF6B-6E5C-FD4C-8783-E78621B79EC4}" presName="linNode" presStyleCnt="0"/>
      <dgm:spPr/>
    </dgm:pt>
    <dgm:pt modelId="{81541662-59AF-7445-8F50-5B5D4FECD7DA}" type="pres">
      <dgm:prSet presAssocID="{C7EACF6B-6E5C-FD4C-8783-E78621B79EC4}" presName="parentText" presStyleLbl="node1" presStyleIdx="0" presStyleCnt="5" custScaleX="50962" custScaleY="47120">
        <dgm:presLayoutVars>
          <dgm:chMax val="1"/>
          <dgm:bulletEnabled val="1"/>
        </dgm:presLayoutVars>
      </dgm:prSet>
      <dgm:spPr/>
    </dgm:pt>
    <dgm:pt modelId="{555C980B-FB6B-6041-BBF9-0DD16AFC8821}" type="pres">
      <dgm:prSet presAssocID="{05147F52-F2CB-8B46-92AD-36DACDD3C851}" presName="sp" presStyleCnt="0"/>
      <dgm:spPr/>
    </dgm:pt>
    <dgm:pt modelId="{59B6B2FC-1067-394A-B562-7059640A059C}" type="pres">
      <dgm:prSet presAssocID="{F55E7619-2250-924C-BC05-18CECCF92B94}" presName="linNode" presStyleCnt="0"/>
      <dgm:spPr/>
    </dgm:pt>
    <dgm:pt modelId="{4E1952DB-F3F4-3E45-B7BA-3426D51EC550}" type="pres">
      <dgm:prSet presAssocID="{F55E7619-2250-924C-BC05-18CECCF92B94}" presName="parentText" presStyleLbl="node1" presStyleIdx="1" presStyleCnt="5" custScaleX="50962" custScaleY="150626">
        <dgm:presLayoutVars>
          <dgm:chMax val="1"/>
          <dgm:bulletEnabled val="1"/>
        </dgm:presLayoutVars>
      </dgm:prSet>
      <dgm:spPr/>
    </dgm:pt>
    <dgm:pt modelId="{3555C3E7-5528-CE4F-AAA3-A1031EC078D0}" type="pres">
      <dgm:prSet presAssocID="{F55E7619-2250-924C-BC05-18CECCF92B94}" presName="descendantText" presStyleLbl="alignAccFollowNode1" presStyleIdx="0" presStyleCnt="4" custScaleY="154635">
        <dgm:presLayoutVars>
          <dgm:bulletEnabled val="1"/>
        </dgm:presLayoutVars>
      </dgm:prSet>
      <dgm:spPr/>
    </dgm:pt>
    <dgm:pt modelId="{CC107FD5-5569-9D40-B2AE-5F6814E7342F}" type="pres">
      <dgm:prSet presAssocID="{6126C439-8828-CA47-8C3A-70B0E1F5E7D3}" presName="sp" presStyleCnt="0"/>
      <dgm:spPr/>
    </dgm:pt>
    <dgm:pt modelId="{DC097712-0EF5-BF47-BE94-FBCEC7790A31}" type="pres">
      <dgm:prSet presAssocID="{83FB45ED-B61F-0C41-970A-44E0593C574D}" presName="linNode" presStyleCnt="0"/>
      <dgm:spPr/>
    </dgm:pt>
    <dgm:pt modelId="{3B241B17-B93C-0A44-9ACA-3507AB2F8E62}" type="pres">
      <dgm:prSet presAssocID="{83FB45ED-B61F-0C41-970A-44E0593C574D}" presName="parentText" presStyleLbl="node1" presStyleIdx="2" presStyleCnt="5" custScaleX="51093" custScaleY="99863">
        <dgm:presLayoutVars>
          <dgm:chMax val="1"/>
          <dgm:bulletEnabled val="1"/>
        </dgm:presLayoutVars>
      </dgm:prSet>
      <dgm:spPr/>
    </dgm:pt>
    <dgm:pt modelId="{4901A36C-29F8-434E-A0FD-3257C635660F}" type="pres">
      <dgm:prSet presAssocID="{83FB45ED-B61F-0C41-970A-44E0593C574D}" presName="descendantText" presStyleLbl="alignAccFollowNode1" presStyleIdx="1" presStyleCnt="4" custScaleY="103855">
        <dgm:presLayoutVars>
          <dgm:bulletEnabled val="1"/>
        </dgm:presLayoutVars>
      </dgm:prSet>
      <dgm:spPr/>
    </dgm:pt>
    <dgm:pt modelId="{F498C7D7-2248-B247-BF53-B50710696F3B}" type="pres">
      <dgm:prSet presAssocID="{4DD38F7F-54D8-FA4B-8C8F-B69D168F198E}" presName="sp" presStyleCnt="0"/>
      <dgm:spPr/>
    </dgm:pt>
    <dgm:pt modelId="{2ED48736-C694-5D49-AC18-31244BAC6C95}" type="pres">
      <dgm:prSet presAssocID="{6D605D1B-A9FB-CD41-BA0A-69E68C143020}" presName="linNode" presStyleCnt="0"/>
      <dgm:spPr/>
    </dgm:pt>
    <dgm:pt modelId="{C01D4F99-E51D-0340-8B53-8DA07AC98D8F}" type="pres">
      <dgm:prSet presAssocID="{6D605D1B-A9FB-CD41-BA0A-69E68C143020}" presName="parentText" presStyleLbl="node1" presStyleIdx="3" presStyleCnt="5" custScaleX="50962">
        <dgm:presLayoutVars>
          <dgm:chMax val="1"/>
          <dgm:bulletEnabled val="1"/>
        </dgm:presLayoutVars>
      </dgm:prSet>
      <dgm:spPr/>
    </dgm:pt>
    <dgm:pt modelId="{6CDA5C26-F6E3-D44E-AE22-0262F591C6E5}" type="pres">
      <dgm:prSet presAssocID="{6D605D1B-A9FB-CD41-BA0A-69E68C143020}" presName="descendantText" presStyleLbl="alignAccFollowNode1" presStyleIdx="2" presStyleCnt="4" custScaleY="103855">
        <dgm:presLayoutVars>
          <dgm:bulletEnabled val="1"/>
        </dgm:presLayoutVars>
      </dgm:prSet>
      <dgm:spPr/>
    </dgm:pt>
    <dgm:pt modelId="{B2A56A57-8D62-DF45-A2E3-8A90B866E07B}" type="pres">
      <dgm:prSet presAssocID="{2A45DEC8-A178-4E4C-B364-13CA5BA24436}" presName="sp" presStyleCnt="0"/>
      <dgm:spPr/>
    </dgm:pt>
    <dgm:pt modelId="{3BA40F95-5CA0-C344-822E-C6B68D62F39D}" type="pres">
      <dgm:prSet presAssocID="{E46C596D-4A97-444A-893D-4E48476D3A05}" presName="linNode" presStyleCnt="0"/>
      <dgm:spPr/>
    </dgm:pt>
    <dgm:pt modelId="{D8AAB776-3C13-B54A-AFA1-45A4503F53E4}" type="pres">
      <dgm:prSet presAssocID="{E46C596D-4A97-444A-893D-4E48476D3A05}" presName="parentText" presStyleLbl="node1" presStyleIdx="4" presStyleCnt="5" custScaleX="50962">
        <dgm:presLayoutVars>
          <dgm:chMax val="1"/>
          <dgm:bulletEnabled val="1"/>
        </dgm:presLayoutVars>
      </dgm:prSet>
      <dgm:spPr/>
    </dgm:pt>
    <dgm:pt modelId="{549FD530-9F08-E04B-A48D-BF6DCB3BE48F}" type="pres">
      <dgm:prSet presAssocID="{E46C596D-4A97-444A-893D-4E48476D3A05}" presName="descendantText" presStyleLbl="alignAccFollowNode1" presStyleIdx="3" presStyleCnt="4" custScaleY="103855">
        <dgm:presLayoutVars>
          <dgm:bulletEnabled val="1"/>
        </dgm:presLayoutVars>
      </dgm:prSet>
      <dgm:spPr/>
    </dgm:pt>
  </dgm:ptLst>
  <dgm:cxnLst>
    <dgm:cxn modelId="{2E9E8A04-77CB-6144-BA28-C3717190C53A}" srcId="{ABB28FCF-1FF1-5B43-AB56-08B445A0D578}" destId="{6D605D1B-A9FB-CD41-BA0A-69E68C143020}" srcOrd="3" destOrd="0" parTransId="{8CCAB53F-C7C7-804C-A319-4C664F44D56D}" sibTransId="{2A45DEC8-A178-4E4C-B364-13CA5BA24436}"/>
    <dgm:cxn modelId="{48896408-DA70-0145-A592-99575FAFBFBC}" type="presOf" srcId="{C7EACF6B-6E5C-FD4C-8783-E78621B79EC4}" destId="{81541662-59AF-7445-8F50-5B5D4FECD7DA}" srcOrd="0" destOrd="0" presId="urn:microsoft.com/office/officeart/2005/8/layout/vList5"/>
    <dgm:cxn modelId="{C15AE113-3849-BD42-9F0A-B051C7F89308}" type="presOf" srcId="{68E3F5F3-52FD-7C41-8AF0-CE6951B151B4}" destId="{6CDA5C26-F6E3-D44E-AE22-0262F591C6E5}" srcOrd="0" destOrd="0" presId="urn:microsoft.com/office/officeart/2005/8/layout/vList5"/>
    <dgm:cxn modelId="{7E446821-C24F-9249-A844-C4021E80A663}" srcId="{E46C596D-4A97-444A-893D-4E48476D3A05}" destId="{34CEECE4-02A3-4846-B9C9-FEC6EC764E88}" srcOrd="1" destOrd="0" parTransId="{0505D371-8C5F-D442-93CD-BCFD1882FDDB}" sibTransId="{6E74312B-25A6-1242-989F-766CE403C22B}"/>
    <dgm:cxn modelId="{F56C2C28-ED20-5047-8FCF-8737D5CF6BD9}" srcId="{F55E7619-2250-924C-BC05-18CECCF92B94}" destId="{2047539A-1349-A146-AB59-0EF49C2D4029}" srcOrd="4" destOrd="0" parTransId="{C3A94687-7CAD-244D-9CAB-35D76D8E72B8}" sibTransId="{90221E66-4AA2-454B-A00F-3C89AA02065D}"/>
    <dgm:cxn modelId="{CBED0A2F-9DC2-D446-BF51-67273656149A}" srcId="{83FB45ED-B61F-0C41-970A-44E0593C574D}" destId="{4A312E37-B352-B44A-B40A-EEEA5F925873}" srcOrd="1" destOrd="0" parTransId="{A761D622-D196-AE4E-9325-A40156A20E25}" sibTransId="{CD39EB37-D1D8-CB47-8E65-FC7F5CF66411}"/>
    <dgm:cxn modelId="{25082033-4DC5-3E45-89A0-88F4DA27550C}" type="presOf" srcId="{E46C596D-4A97-444A-893D-4E48476D3A05}" destId="{D8AAB776-3C13-B54A-AFA1-45A4503F53E4}" srcOrd="0" destOrd="0" presId="urn:microsoft.com/office/officeart/2005/8/layout/vList5"/>
    <dgm:cxn modelId="{CC91533A-B7A2-E845-98B2-22391F0113BA}" srcId="{E46C596D-4A97-444A-893D-4E48476D3A05}" destId="{F3D8F8D7-3EF6-0E44-9C5C-D0C43EF0BA5B}" srcOrd="0" destOrd="0" parTransId="{B59C030A-0DA5-6E44-8490-D15B62157492}" sibTransId="{61C4AA39-A234-B049-B72F-4706A725E297}"/>
    <dgm:cxn modelId="{E829AC3E-7B5B-5440-B5B3-4E6720CD1F76}" srcId="{F55E7619-2250-924C-BC05-18CECCF92B94}" destId="{8E787FA2-F4A2-8C4E-9A79-C2DDA110BFCF}" srcOrd="0" destOrd="0" parTransId="{7346E38F-E571-0749-9350-159348AF3B20}" sibTransId="{CD5F8AF3-8125-ED42-A56E-4E948B7F2C63}"/>
    <dgm:cxn modelId="{F7FDB740-459B-7B4E-A49F-30ADB63B1D49}" srcId="{ABB28FCF-1FF1-5B43-AB56-08B445A0D578}" destId="{83FB45ED-B61F-0C41-970A-44E0593C574D}" srcOrd="2" destOrd="0" parTransId="{8BBF7DF2-57DA-6A4C-83C3-B0862E51C976}" sibTransId="{4DD38F7F-54D8-FA4B-8C8F-B69D168F198E}"/>
    <dgm:cxn modelId="{D9AE9B5D-C6F7-BA4B-80BC-7A52FDEFCECA}" type="presOf" srcId="{8858F24B-8ED3-3141-A042-425B0B6F8A7F}" destId="{6CDA5C26-F6E3-D44E-AE22-0262F591C6E5}" srcOrd="0" destOrd="2" presId="urn:microsoft.com/office/officeart/2005/8/layout/vList5"/>
    <dgm:cxn modelId="{A1781E61-A2D2-7844-A2DF-8B5048D07CB8}" type="presOf" srcId="{4A312E37-B352-B44A-B40A-EEEA5F925873}" destId="{4901A36C-29F8-434E-A0FD-3257C635660F}" srcOrd="0" destOrd="1" presId="urn:microsoft.com/office/officeart/2005/8/layout/vList5"/>
    <dgm:cxn modelId="{649F3444-DD6B-3141-A8F3-E7BF3028C23E}" srcId="{6D605D1B-A9FB-CD41-BA0A-69E68C143020}" destId="{68E3F5F3-52FD-7C41-8AF0-CE6951B151B4}" srcOrd="0" destOrd="0" parTransId="{8CC670D4-E039-E74B-B370-5A8A39798E2D}" sibTransId="{56791B15-3B2D-5841-9CF1-5D7387A53352}"/>
    <dgm:cxn modelId="{5984DE44-4457-C848-A8AB-4B6CB844268E}" type="presOf" srcId="{8E787FA2-F4A2-8C4E-9A79-C2DDA110BFCF}" destId="{3555C3E7-5528-CE4F-AAA3-A1031EC078D0}" srcOrd="0" destOrd="0" presId="urn:microsoft.com/office/officeart/2005/8/layout/vList5"/>
    <dgm:cxn modelId="{8B466748-D87A-D941-8FD8-BB7A4A693C25}" srcId="{83FB45ED-B61F-0C41-970A-44E0593C574D}" destId="{B6536FAA-F1F3-1D4E-8517-FB395C655675}" srcOrd="0" destOrd="0" parTransId="{B90BC0D8-928E-4749-A1DC-9A7427CB9CDF}" sibTransId="{0A4C155F-E417-E84D-8A21-F9731049D4C1}"/>
    <dgm:cxn modelId="{7E622A71-5820-5B4F-B753-66890A95D553}" srcId="{ABB28FCF-1FF1-5B43-AB56-08B445A0D578}" destId="{F55E7619-2250-924C-BC05-18CECCF92B94}" srcOrd="1" destOrd="0" parTransId="{14401B9E-8E27-FC42-AAE9-65F689B22F1D}" sibTransId="{6126C439-8828-CA47-8C3A-70B0E1F5E7D3}"/>
    <dgm:cxn modelId="{6CA4BA73-CBC0-9142-A36B-B3711EBE3B3C}" srcId="{ABB28FCF-1FF1-5B43-AB56-08B445A0D578}" destId="{E46C596D-4A97-444A-893D-4E48476D3A05}" srcOrd="4" destOrd="0" parTransId="{8F3F3F6E-329A-694C-8976-56F09648304C}" sibTransId="{5D758C44-2B5C-A848-A28F-FABA8314533C}"/>
    <dgm:cxn modelId="{B11C7278-2C7F-D747-9A68-79DF0B187D73}" srcId="{F55E7619-2250-924C-BC05-18CECCF92B94}" destId="{4A4E7E2A-18FE-934D-9744-E5450F1CE8F5}" srcOrd="3" destOrd="0" parTransId="{4810B22E-40EE-264A-9B3E-65216B4DAB62}" sibTransId="{C117BA1A-1EFA-EB46-B4E6-1CDF98CCE5B3}"/>
    <dgm:cxn modelId="{EB76695A-BAC4-E24D-A0F3-6C6528871EF5}" type="presOf" srcId="{DD8CED2C-1CB3-FC48-A8FE-3BC597995FEB}" destId="{3555C3E7-5528-CE4F-AAA3-A1031EC078D0}" srcOrd="0" destOrd="1" presId="urn:microsoft.com/office/officeart/2005/8/layout/vList5"/>
    <dgm:cxn modelId="{4B77577D-A646-AC49-972B-568447CC9C7A}" srcId="{F55E7619-2250-924C-BC05-18CECCF92B94}" destId="{8A5C5764-8BE5-3F44-9E29-10D79AA3DDAD}" srcOrd="2" destOrd="0" parTransId="{4CB417ED-5970-5243-BBB4-D7092F2498A4}" sibTransId="{88D78E78-1B11-B74F-B830-7DCDD54A0AAA}"/>
    <dgm:cxn modelId="{54E65199-6A00-FE43-9899-1BA07DDCF6BC}" type="presOf" srcId="{83FB45ED-B61F-0C41-970A-44E0593C574D}" destId="{3B241B17-B93C-0A44-9ACA-3507AB2F8E62}" srcOrd="0" destOrd="0" presId="urn:microsoft.com/office/officeart/2005/8/layout/vList5"/>
    <dgm:cxn modelId="{3EC8E1B2-46ED-8044-BB1D-5C415A403A68}" type="presOf" srcId="{F3D8F8D7-3EF6-0E44-9C5C-D0C43EF0BA5B}" destId="{549FD530-9F08-E04B-A48D-BF6DCB3BE48F}" srcOrd="0" destOrd="0" presId="urn:microsoft.com/office/officeart/2005/8/layout/vList5"/>
    <dgm:cxn modelId="{415A6EB7-B443-6349-9974-C37EE345C8BE}" type="presOf" srcId="{34CEECE4-02A3-4846-B9C9-FEC6EC764E88}" destId="{549FD530-9F08-E04B-A48D-BF6DCB3BE48F}" srcOrd="0" destOrd="1" presId="urn:microsoft.com/office/officeart/2005/8/layout/vList5"/>
    <dgm:cxn modelId="{C3A542BE-B512-6C4D-AAEA-3739129E7AC2}" type="presOf" srcId="{4A4E7E2A-18FE-934D-9744-E5450F1CE8F5}" destId="{3555C3E7-5528-CE4F-AAA3-A1031EC078D0}" srcOrd="0" destOrd="3" presId="urn:microsoft.com/office/officeart/2005/8/layout/vList5"/>
    <dgm:cxn modelId="{505DA1C2-E8E0-4F47-A27F-344E4D5445C5}" type="presOf" srcId="{8A5C5764-8BE5-3F44-9E29-10D79AA3DDAD}" destId="{3555C3E7-5528-CE4F-AAA3-A1031EC078D0}" srcOrd="0" destOrd="2" presId="urn:microsoft.com/office/officeart/2005/8/layout/vList5"/>
    <dgm:cxn modelId="{BD0535C3-F0FA-AF46-B778-D018055D0A89}" type="presOf" srcId="{F55E7619-2250-924C-BC05-18CECCF92B94}" destId="{4E1952DB-F3F4-3E45-B7BA-3426D51EC550}" srcOrd="0" destOrd="0" presId="urn:microsoft.com/office/officeart/2005/8/layout/vList5"/>
    <dgm:cxn modelId="{5CAF83C4-B15D-7544-AA5C-32E899DD98F8}" type="presOf" srcId="{2047539A-1349-A146-AB59-0EF49C2D4029}" destId="{3555C3E7-5528-CE4F-AAA3-A1031EC078D0}" srcOrd="0" destOrd="4" presId="urn:microsoft.com/office/officeart/2005/8/layout/vList5"/>
    <dgm:cxn modelId="{06158DD5-E54C-2C42-B70C-D2A16DF6685D}" srcId="{6D605D1B-A9FB-CD41-BA0A-69E68C143020}" destId="{8858F24B-8ED3-3141-A042-425B0B6F8A7F}" srcOrd="2" destOrd="0" parTransId="{401C9CD1-0285-9B47-AFBC-709E417F9E4B}" sibTransId="{1EFD17A8-940A-D14E-AC66-FBF3EE720CAA}"/>
    <dgm:cxn modelId="{F21A64D6-5347-BD41-8AC7-7AA003E20875}" type="presOf" srcId="{6D605D1B-A9FB-CD41-BA0A-69E68C143020}" destId="{C01D4F99-E51D-0340-8B53-8DA07AC98D8F}" srcOrd="0" destOrd="0" presId="urn:microsoft.com/office/officeart/2005/8/layout/vList5"/>
    <dgm:cxn modelId="{82EF46D8-6BF1-6C4B-A0E5-BBE2FCB31FD3}" type="presOf" srcId="{B6536FAA-F1F3-1D4E-8517-FB395C655675}" destId="{4901A36C-29F8-434E-A0FD-3257C635660F}" srcOrd="0" destOrd="0" presId="urn:microsoft.com/office/officeart/2005/8/layout/vList5"/>
    <dgm:cxn modelId="{BE6FA6D8-C338-864D-ACD4-FF7D6857C033}" srcId="{F55E7619-2250-924C-BC05-18CECCF92B94}" destId="{DD8CED2C-1CB3-FC48-A8FE-3BC597995FEB}" srcOrd="1" destOrd="0" parTransId="{51842877-ED4A-1443-89B1-08D0FF6C7339}" sibTransId="{4B2A92B7-2648-9E44-8A25-A987E53224AC}"/>
    <dgm:cxn modelId="{067020D9-2E65-D844-BA84-211E0ECEFF6E}" type="presOf" srcId="{ABB28FCF-1FF1-5B43-AB56-08B445A0D578}" destId="{22B41160-747A-C54E-91AB-553940206E80}" srcOrd="0" destOrd="0" presId="urn:microsoft.com/office/officeart/2005/8/layout/vList5"/>
    <dgm:cxn modelId="{84EACFE6-AC08-6346-833A-C3DF71875EE6}" srcId="{ABB28FCF-1FF1-5B43-AB56-08B445A0D578}" destId="{C7EACF6B-6E5C-FD4C-8783-E78621B79EC4}" srcOrd="0" destOrd="0" parTransId="{EEA28B6D-1672-044C-BD50-D7271512B86F}" sibTransId="{05147F52-F2CB-8B46-92AD-36DACDD3C851}"/>
    <dgm:cxn modelId="{8ECA6FED-86E5-1A4F-B47E-A2AC9AC52C26}" srcId="{6D605D1B-A9FB-CD41-BA0A-69E68C143020}" destId="{A4B31D5E-57F9-D74E-8211-903F106629CB}" srcOrd="1" destOrd="0" parTransId="{DF1AA279-533F-3746-A87C-B3E1D7FF312F}" sibTransId="{C0C5CB48-CE2A-1B44-91FF-3E1BAF6A69AA}"/>
    <dgm:cxn modelId="{11C0C6F9-2E14-A948-93E7-ECF5C9753D9D}" type="presOf" srcId="{A4B31D5E-57F9-D74E-8211-903F106629CB}" destId="{6CDA5C26-F6E3-D44E-AE22-0262F591C6E5}" srcOrd="0" destOrd="1" presId="urn:microsoft.com/office/officeart/2005/8/layout/vList5"/>
    <dgm:cxn modelId="{797D5E8A-CDAD-EF48-B1CE-9EE668A49742}" type="presParOf" srcId="{22B41160-747A-C54E-91AB-553940206E80}" destId="{A41907CC-0F3C-B24E-A6CB-DD06B5D99ABD}" srcOrd="0" destOrd="0" presId="urn:microsoft.com/office/officeart/2005/8/layout/vList5"/>
    <dgm:cxn modelId="{5032B661-0174-A644-9181-9BE634466085}" type="presParOf" srcId="{A41907CC-0F3C-B24E-A6CB-DD06B5D99ABD}" destId="{81541662-59AF-7445-8F50-5B5D4FECD7DA}" srcOrd="0" destOrd="0" presId="urn:microsoft.com/office/officeart/2005/8/layout/vList5"/>
    <dgm:cxn modelId="{20630910-7D2B-9C46-90BF-49E36DCE7E48}" type="presParOf" srcId="{22B41160-747A-C54E-91AB-553940206E80}" destId="{555C980B-FB6B-6041-BBF9-0DD16AFC8821}" srcOrd="1" destOrd="0" presId="urn:microsoft.com/office/officeart/2005/8/layout/vList5"/>
    <dgm:cxn modelId="{6345509B-A437-C547-BBD0-FE41DD365712}" type="presParOf" srcId="{22B41160-747A-C54E-91AB-553940206E80}" destId="{59B6B2FC-1067-394A-B562-7059640A059C}" srcOrd="2" destOrd="0" presId="urn:microsoft.com/office/officeart/2005/8/layout/vList5"/>
    <dgm:cxn modelId="{AC7216DD-63C2-D44C-A1E3-A492E6C4662E}" type="presParOf" srcId="{59B6B2FC-1067-394A-B562-7059640A059C}" destId="{4E1952DB-F3F4-3E45-B7BA-3426D51EC550}" srcOrd="0" destOrd="0" presId="urn:microsoft.com/office/officeart/2005/8/layout/vList5"/>
    <dgm:cxn modelId="{8D299E73-66D1-DA42-9929-4B11818C673E}" type="presParOf" srcId="{59B6B2FC-1067-394A-B562-7059640A059C}" destId="{3555C3E7-5528-CE4F-AAA3-A1031EC078D0}" srcOrd="1" destOrd="0" presId="urn:microsoft.com/office/officeart/2005/8/layout/vList5"/>
    <dgm:cxn modelId="{66DAE8F2-049B-DA4E-BB23-1E6EBE124A35}" type="presParOf" srcId="{22B41160-747A-C54E-91AB-553940206E80}" destId="{CC107FD5-5569-9D40-B2AE-5F6814E7342F}" srcOrd="3" destOrd="0" presId="urn:microsoft.com/office/officeart/2005/8/layout/vList5"/>
    <dgm:cxn modelId="{82EC479D-0271-2044-91AA-1BF136C4AEB0}" type="presParOf" srcId="{22B41160-747A-C54E-91AB-553940206E80}" destId="{DC097712-0EF5-BF47-BE94-FBCEC7790A31}" srcOrd="4" destOrd="0" presId="urn:microsoft.com/office/officeart/2005/8/layout/vList5"/>
    <dgm:cxn modelId="{92EC744B-1002-A545-B215-C850594133F3}" type="presParOf" srcId="{DC097712-0EF5-BF47-BE94-FBCEC7790A31}" destId="{3B241B17-B93C-0A44-9ACA-3507AB2F8E62}" srcOrd="0" destOrd="0" presId="urn:microsoft.com/office/officeart/2005/8/layout/vList5"/>
    <dgm:cxn modelId="{836305B3-73EF-104F-BA2C-0159A10453CF}" type="presParOf" srcId="{DC097712-0EF5-BF47-BE94-FBCEC7790A31}" destId="{4901A36C-29F8-434E-A0FD-3257C635660F}" srcOrd="1" destOrd="0" presId="urn:microsoft.com/office/officeart/2005/8/layout/vList5"/>
    <dgm:cxn modelId="{D517E90B-DFCD-684C-B149-3CE516FC62A8}" type="presParOf" srcId="{22B41160-747A-C54E-91AB-553940206E80}" destId="{F498C7D7-2248-B247-BF53-B50710696F3B}" srcOrd="5" destOrd="0" presId="urn:microsoft.com/office/officeart/2005/8/layout/vList5"/>
    <dgm:cxn modelId="{0505F887-A3AE-9D4A-94DE-139E8C3CB132}" type="presParOf" srcId="{22B41160-747A-C54E-91AB-553940206E80}" destId="{2ED48736-C694-5D49-AC18-31244BAC6C95}" srcOrd="6" destOrd="0" presId="urn:microsoft.com/office/officeart/2005/8/layout/vList5"/>
    <dgm:cxn modelId="{F1586CD9-1F93-EE4F-B823-D1B8415D801A}" type="presParOf" srcId="{2ED48736-C694-5D49-AC18-31244BAC6C95}" destId="{C01D4F99-E51D-0340-8B53-8DA07AC98D8F}" srcOrd="0" destOrd="0" presId="urn:microsoft.com/office/officeart/2005/8/layout/vList5"/>
    <dgm:cxn modelId="{15A3952B-A892-2646-B3A8-B32103AC93AD}" type="presParOf" srcId="{2ED48736-C694-5D49-AC18-31244BAC6C95}" destId="{6CDA5C26-F6E3-D44E-AE22-0262F591C6E5}" srcOrd="1" destOrd="0" presId="urn:microsoft.com/office/officeart/2005/8/layout/vList5"/>
    <dgm:cxn modelId="{8AEC3A19-6A6B-AB42-86B8-2B864BB98BFC}" type="presParOf" srcId="{22B41160-747A-C54E-91AB-553940206E80}" destId="{B2A56A57-8D62-DF45-A2E3-8A90B866E07B}" srcOrd="7" destOrd="0" presId="urn:microsoft.com/office/officeart/2005/8/layout/vList5"/>
    <dgm:cxn modelId="{09995E45-1913-3945-877D-8A1CE477146A}" type="presParOf" srcId="{22B41160-747A-C54E-91AB-553940206E80}" destId="{3BA40F95-5CA0-C344-822E-C6B68D62F39D}" srcOrd="8" destOrd="0" presId="urn:microsoft.com/office/officeart/2005/8/layout/vList5"/>
    <dgm:cxn modelId="{859FC8A9-5716-2441-A7A3-1C8D68F7D0FF}" type="presParOf" srcId="{3BA40F95-5CA0-C344-822E-C6B68D62F39D}" destId="{D8AAB776-3C13-B54A-AFA1-45A4503F53E4}" srcOrd="0" destOrd="0" presId="urn:microsoft.com/office/officeart/2005/8/layout/vList5"/>
    <dgm:cxn modelId="{84B4B6CC-B35B-1E4C-A561-31DED27F7F18}" type="presParOf" srcId="{3BA40F95-5CA0-C344-822E-C6B68D62F39D}" destId="{549FD530-9F08-E04B-A48D-BF6DCB3BE4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41662-59AF-7445-8F50-5B5D4FECD7DA}">
      <dsp:nvSpPr>
        <dsp:cNvPr id="0" name=""/>
        <dsp:cNvSpPr/>
      </dsp:nvSpPr>
      <dsp:spPr>
        <a:xfrm>
          <a:off x="875279" y="1089"/>
          <a:ext cx="1824114" cy="4741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Context</a:t>
          </a:r>
        </a:p>
      </dsp:txBody>
      <dsp:txXfrm>
        <a:off x="898425" y="24235"/>
        <a:ext cx="1777822" cy="427857"/>
      </dsp:txXfrm>
    </dsp:sp>
    <dsp:sp modelId="{3555C3E7-5528-CE4F-AAA3-A1031EC078D0}">
      <dsp:nvSpPr>
        <dsp:cNvPr id="0" name=""/>
        <dsp:cNvSpPr/>
      </dsp:nvSpPr>
      <dsp:spPr>
        <a:xfrm rot="5400000">
          <a:off x="5253748" y="-1895152"/>
          <a:ext cx="1244822" cy="63570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Will Newton require quick decarbonization like Boston and Cambridge?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When will owners need to reduce emissions?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How will BERDO affect energy costs? Is decarbonization affordable?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What financial resources are available?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Do case studies show that decarbonization is achievable? </a:t>
          </a:r>
        </a:p>
      </dsp:txBody>
      <dsp:txXfrm rot="-5400000">
        <a:off x="2697612" y="721751"/>
        <a:ext cx="6296328" cy="1123288"/>
      </dsp:txXfrm>
    </dsp:sp>
    <dsp:sp modelId="{4E1952DB-F3F4-3E45-B7BA-3426D51EC550}">
      <dsp:nvSpPr>
        <dsp:cNvPr id="0" name=""/>
        <dsp:cNvSpPr/>
      </dsp:nvSpPr>
      <dsp:spPr>
        <a:xfrm>
          <a:off x="875279" y="525551"/>
          <a:ext cx="1822332" cy="1515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1956"/>
            </a:spcAft>
            <a:buNone/>
          </a:pPr>
          <a:r>
            <a:rPr lang="en-US" sz="1600" kern="1200" dirty="0"/>
            <a:t>Feasibility and Cost of Complying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1956"/>
            </a:spcAft>
            <a:buNone/>
          </a:pPr>
          <a:r>
            <a:rPr lang="en-US" sz="1600" kern="1200" dirty="0"/>
            <a:t>Case Studies</a:t>
          </a:r>
        </a:p>
      </dsp:txBody>
      <dsp:txXfrm>
        <a:off x="949269" y="599541"/>
        <a:ext cx="1674352" cy="1367707"/>
      </dsp:txXfrm>
    </dsp:sp>
    <dsp:sp modelId="{4901A36C-29F8-434E-A0FD-3257C635660F}">
      <dsp:nvSpPr>
        <dsp:cNvPr id="0" name=""/>
        <dsp:cNvSpPr/>
      </dsp:nvSpPr>
      <dsp:spPr>
        <a:xfrm rot="5400000">
          <a:off x="5467716" y="-587662"/>
          <a:ext cx="836040" cy="63633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Does the City have adequate staffing?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What resources are available to help building owners comply?</a:t>
          </a:r>
        </a:p>
      </dsp:txBody>
      <dsp:txXfrm rot="-5400000">
        <a:off x="2704082" y="2216784"/>
        <a:ext cx="6322497" cy="754416"/>
      </dsp:txXfrm>
    </dsp:sp>
    <dsp:sp modelId="{3B241B17-B93C-0A44-9ACA-3507AB2F8E62}">
      <dsp:nvSpPr>
        <dsp:cNvPr id="0" name=""/>
        <dsp:cNvSpPr/>
      </dsp:nvSpPr>
      <dsp:spPr>
        <a:xfrm>
          <a:off x="875279" y="2091552"/>
          <a:ext cx="1828803" cy="1004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Technical Assistance and Support</a:t>
          </a:r>
        </a:p>
      </dsp:txBody>
      <dsp:txXfrm>
        <a:off x="924333" y="2140606"/>
        <a:ext cx="1730695" cy="906772"/>
      </dsp:txXfrm>
    </dsp:sp>
    <dsp:sp modelId="{6CDA5C26-F6E3-D44E-AE22-0262F591C6E5}">
      <dsp:nvSpPr>
        <dsp:cNvPr id="0" name=""/>
        <dsp:cNvSpPr/>
      </dsp:nvSpPr>
      <dsp:spPr>
        <a:xfrm rot="5400000">
          <a:off x="5463028" y="468220"/>
          <a:ext cx="836040" cy="63633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How challenging is it to use Energy Star Portfolio Manager?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Can building owners obtain tenant energy data?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Has reporting been challenging in Boston? How will Newton be different?</a:t>
          </a:r>
        </a:p>
      </dsp:txBody>
      <dsp:txXfrm rot="-5400000">
        <a:off x="2699394" y="3272666"/>
        <a:ext cx="6322497" cy="754416"/>
      </dsp:txXfrm>
    </dsp:sp>
    <dsp:sp modelId="{C01D4F99-E51D-0340-8B53-8DA07AC98D8F}">
      <dsp:nvSpPr>
        <dsp:cNvPr id="0" name=""/>
        <dsp:cNvSpPr/>
      </dsp:nvSpPr>
      <dsp:spPr>
        <a:xfrm>
          <a:off x="875279" y="3146745"/>
          <a:ext cx="1824114" cy="10062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Reporting Energy Data</a:t>
          </a:r>
        </a:p>
      </dsp:txBody>
      <dsp:txXfrm>
        <a:off x="924400" y="3195866"/>
        <a:ext cx="1725872" cy="908016"/>
      </dsp:txXfrm>
    </dsp:sp>
    <dsp:sp modelId="{549FD530-9F08-E04B-A48D-BF6DCB3BE48F}">
      <dsp:nvSpPr>
        <dsp:cNvPr id="0" name=""/>
        <dsp:cNvSpPr/>
      </dsp:nvSpPr>
      <dsp:spPr>
        <a:xfrm rot="5400000">
          <a:off x="5463028" y="1524792"/>
          <a:ext cx="836040" cy="63633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What will BERDO cost taxpayers?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How will BERDO affect property values and Newton’s tax base?</a:t>
          </a:r>
        </a:p>
      </dsp:txBody>
      <dsp:txXfrm rot="-5400000">
        <a:off x="2699394" y="4329238"/>
        <a:ext cx="6322497" cy="754416"/>
      </dsp:txXfrm>
    </dsp:sp>
    <dsp:sp modelId="{D8AAB776-3C13-B54A-AFA1-45A4503F53E4}">
      <dsp:nvSpPr>
        <dsp:cNvPr id="0" name=""/>
        <dsp:cNvSpPr/>
      </dsp:nvSpPr>
      <dsp:spPr>
        <a:xfrm>
          <a:off x="875279" y="4203317"/>
          <a:ext cx="1824114" cy="10062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Impacts of BERDO on Newton</a:t>
          </a:r>
        </a:p>
      </dsp:txBody>
      <dsp:txXfrm>
        <a:off x="924400" y="4252438"/>
        <a:ext cx="1725872" cy="908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A255-1DCD-4688-9567-E1A82B1939F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D2611-1AFE-4393-917A-CC9F702A3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91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43BA7-AF45-40CF-97D4-30A2EB505A03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D5335-C87C-48DB-8FB6-BDFFED20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3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16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3554C-EE49-1B4C-B142-CDB8C61E0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FDAEC0-97A8-DB0F-6EAB-80CA59AC1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CEF38-0B9A-F9AC-58CF-7F3784C560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33A1F-668E-C352-F4FE-1491BADDE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07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84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2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62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7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52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60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18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22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1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02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55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5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03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15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77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5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15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31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69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52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D5335-C87C-48DB-8FB6-BDFFED2097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1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910" y="643496"/>
            <a:ext cx="6095024" cy="1087437"/>
          </a:xfrm>
        </p:spPr>
        <p:txBody>
          <a:bodyPr anchor="b">
            <a:noAutofit/>
          </a:bodyPr>
          <a:lstStyle>
            <a:lvl1pPr algn="l">
              <a:lnSpc>
                <a:spcPts val="312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910" y="2398078"/>
            <a:ext cx="7787640" cy="1056322"/>
          </a:xfrm>
        </p:spPr>
        <p:txBody>
          <a:bodyPr>
            <a:noAutofit/>
          </a:bodyPr>
          <a:lstStyle>
            <a:lvl1pPr marL="0" indent="0" algn="l">
              <a:lnSpc>
                <a:spcPts val="3200"/>
              </a:lnSpc>
              <a:buNone/>
              <a:defRPr lang="en-US" sz="24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451" y="6498992"/>
            <a:ext cx="5060950" cy="393192"/>
          </a:xfrm>
        </p:spPr>
        <p:txBody>
          <a:bodyPr/>
          <a:lstStyle>
            <a:lvl1pPr algn="r">
              <a:defRPr lang="en-US" sz="1000" b="0" i="0" u="none" strike="noStrike" baseline="0" smtClean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61910" y="4238814"/>
            <a:ext cx="7811530" cy="518683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20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61910" y="4961238"/>
            <a:ext cx="7811530" cy="74758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20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5F8EFE-06D8-214D-8DF9-36C1BA20DA55}"/>
              </a:ext>
            </a:extLst>
          </p:cNvPr>
          <p:cNvSpPr/>
          <p:nvPr userDrawn="1"/>
        </p:nvSpPr>
        <p:spPr>
          <a:xfrm>
            <a:off x="0" y="0"/>
            <a:ext cx="6667928" cy="23780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37663A-64AE-2AAE-A004-8041C849B69D}"/>
              </a:ext>
            </a:extLst>
          </p:cNvPr>
          <p:cNvSpPr/>
          <p:nvPr userDrawn="1"/>
        </p:nvSpPr>
        <p:spPr>
          <a:xfrm>
            <a:off x="6756934" y="0"/>
            <a:ext cx="2387065" cy="2378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364B67-8EF3-AE2F-B26C-0AED03C66974}"/>
              </a:ext>
            </a:extLst>
          </p:cNvPr>
          <p:cNvCxnSpPr>
            <a:cxnSpLocks/>
          </p:cNvCxnSpPr>
          <p:nvPr userDrawn="1"/>
        </p:nvCxnSpPr>
        <p:spPr>
          <a:xfrm>
            <a:off x="661910" y="1775559"/>
            <a:ext cx="848209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E107306-24DE-D106-0E1E-01E951E36D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881" y="628501"/>
            <a:ext cx="2110466" cy="6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1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00C18-DE37-F7E3-4E3B-4FDE878F1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2416-62FE-474C-A39E-EFB8EF4193FE}" type="datetime1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E1AB1-E84A-F14E-9AB4-E3D8FE85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AF3E-ACA9-E562-B505-79D09766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7756-FF9E-1940-8FB1-4E3EA53FA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2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23785" y="297974"/>
            <a:ext cx="2113124" cy="653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7017" y="6498992"/>
            <a:ext cx="395222" cy="393192"/>
          </a:xfrm>
        </p:spPr>
        <p:txBody>
          <a:bodyPr/>
          <a:lstStyle>
            <a:lvl1pPr>
              <a:defRPr sz="100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fld id="{1B79225A-044F-47AC-A466-ADAA88F41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26" y="365127"/>
            <a:ext cx="6344318" cy="65344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325" y="1319753"/>
            <a:ext cx="8284456" cy="48572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9381" y="6498992"/>
            <a:ext cx="5577840" cy="39012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28740" y="6580045"/>
            <a:ext cx="2009085" cy="246221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000" kern="1200" dirty="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11009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C41EE8-7865-1CE4-0411-60C2AB204AC1}"/>
              </a:ext>
            </a:extLst>
          </p:cNvPr>
          <p:cNvSpPr/>
          <p:nvPr userDrawn="1"/>
        </p:nvSpPr>
        <p:spPr>
          <a:xfrm>
            <a:off x="0" y="2378986"/>
            <a:ext cx="9144000" cy="200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24" y="2547257"/>
            <a:ext cx="8392305" cy="1665515"/>
          </a:xfrm>
        </p:spPr>
        <p:txBody>
          <a:bodyPr>
            <a:normAutofit/>
          </a:bodyPr>
          <a:lstStyle>
            <a:lvl1pPr marL="171450" indent="-171450">
              <a:lnSpc>
                <a:spcPts val="3200"/>
              </a:lnSpc>
              <a:buFont typeface="Arial" panose="020B0604020202020204" pitchFamily="34" charset="0"/>
              <a:buChar char=" 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9381" y="6498992"/>
            <a:ext cx="5577840" cy="390124"/>
          </a:xfrm>
        </p:spPr>
        <p:txBody>
          <a:bodyPr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7017" y="6498992"/>
            <a:ext cx="395222" cy="393192"/>
          </a:xfrm>
        </p:spPr>
        <p:txBody>
          <a:bodyPr/>
          <a:lstStyle>
            <a:lvl1pPr>
              <a:defRPr sz="100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fld id="{1B79225A-044F-47AC-A466-ADAA88F41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28740" y="6580045"/>
            <a:ext cx="2009085" cy="246221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000" kern="1200" dirty="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84695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76775"/>
            <a:ext cx="4354285" cy="65344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9970" y="1319753"/>
            <a:ext cx="4256315" cy="485721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9381" y="6498992"/>
            <a:ext cx="5577840" cy="390124"/>
          </a:xfrm>
        </p:spPr>
        <p:txBody>
          <a:bodyPr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7017" y="6498992"/>
            <a:ext cx="395222" cy="393192"/>
          </a:xfrm>
        </p:spPr>
        <p:txBody>
          <a:bodyPr/>
          <a:lstStyle>
            <a:lvl1pPr>
              <a:defRPr sz="100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fld id="{1B79225A-044F-47AC-A466-ADAA88F41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163286" y="359229"/>
            <a:ext cx="4354285" cy="58347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428740" y="6580045"/>
            <a:ext cx="2009085" cy="246221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000" kern="1200" dirty="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4F75A6-4192-90D1-85BA-CCDE1CF74919}"/>
              </a:ext>
            </a:extLst>
          </p:cNvPr>
          <p:cNvSpPr/>
          <p:nvPr userDrawn="1"/>
        </p:nvSpPr>
        <p:spPr>
          <a:xfrm>
            <a:off x="0" y="0"/>
            <a:ext cx="6667928" cy="23780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2BC19-9238-509A-4EDC-3E98CA1BAB4E}"/>
              </a:ext>
            </a:extLst>
          </p:cNvPr>
          <p:cNvSpPr/>
          <p:nvPr userDrawn="1"/>
        </p:nvSpPr>
        <p:spPr>
          <a:xfrm>
            <a:off x="6756934" y="0"/>
            <a:ext cx="2387065" cy="2378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BFECF-CA13-CED5-EE00-1DA028D1A9B4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030221"/>
            <a:ext cx="4560389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61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932023" y="296091"/>
            <a:ext cx="2211978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26" y="365127"/>
            <a:ext cx="6336079" cy="653446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08" y="1941534"/>
            <a:ext cx="2287529" cy="3989390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2143" y="1418116"/>
            <a:ext cx="5676907" cy="539523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46329" y="1959278"/>
            <a:ext cx="5856516" cy="3958092"/>
          </a:xfrm>
        </p:spPr>
        <p:txBody>
          <a:bodyPr>
            <a:noAutofit/>
          </a:bodyPr>
          <a:lstStyle>
            <a:lvl1pPr marL="119063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 "/>
              <a:defRPr sz="1800"/>
            </a:lvl1pPr>
            <a:lvl2pPr marL="347663" indent="-173038">
              <a:lnSpc>
                <a:spcPts val="2400"/>
              </a:lnSpc>
              <a:spcBef>
                <a:spcPts val="0"/>
              </a:spcBef>
              <a:defRPr sz="1600" i="1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28740" y="6580045"/>
            <a:ext cx="2009085" cy="246221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000" kern="1200" dirty="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82" y="273260"/>
            <a:ext cx="2290118" cy="7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BB6BD6-E9BD-3033-144F-BB065A3FAC35}"/>
              </a:ext>
            </a:extLst>
          </p:cNvPr>
          <p:cNvSpPr/>
          <p:nvPr userDrawn="1"/>
        </p:nvSpPr>
        <p:spPr>
          <a:xfrm>
            <a:off x="0" y="298383"/>
            <a:ext cx="9144000" cy="6559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4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932023" y="296091"/>
            <a:ext cx="2211977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25" y="365127"/>
            <a:ext cx="6311367" cy="65344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842" y="1937916"/>
            <a:ext cx="3868340" cy="4231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937916"/>
            <a:ext cx="3887391" cy="4231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28740" y="6580045"/>
            <a:ext cx="2009085" cy="246221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000" kern="1200" dirty="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43" y="273260"/>
            <a:ext cx="2298356" cy="7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932023" y="296091"/>
            <a:ext cx="2211977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25" y="365127"/>
            <a:ext cx="6397183" cy="65344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1400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937916"/>
            <a:ext cx="3868340" cy="4231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1400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937916"/>
            <a:ext cx="3887391" cy="4231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28740" y="6580045"/>
            <a:ext cx="2009085" cy="246221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000" kern="1200" dirty="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23" y="273260"/>
            <a:ext cx="2211976" cy="7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6932023" y="296091"/>
            <a:ext cx="2211977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26" y="365127"/>
            <a:ext cx="6303128" cy="6534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87330" y="1303409"/>
            <a:ext cx="8142669" cy="4828450"/>
          </a:xfrm>
        </p:spPr>
        <p:txBody>
          <a:bodyPr>
            <a:noAutofit/>
          </a:bodyPr>
          <a:lstStyle>
            <a:lvl1pPr marL="119063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 "/>
              <a:defRPr sz="1800"/>
            </a:lvl1pPr>
            <a:lvl2pPr marL="347663" indent="-173038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defRPr sz="1600" i="1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28740" y="6580045"/>
            <a:ext cx="2009085" cy="246221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000" kern="1200" dirty="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05" y="273260"/>
            <a:ext cx="2306594" cy="7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6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1325" y="365127"/>
            <a:ext cx="6397183" cy="6534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325" y="1145894"/>
            <a:ext cx="8284456" cy="503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9381" y="6498993"/>
            <a:ext cx="5577840" cy="390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7017" y="6498992"/>
            <a:ext cx="395222" cy="393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fld id="{1B79225A-044F-47AC-A466-ADAA88F41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1675CA-52DE-6B5C-6D0C-579654EB4662}"/>
              </a:ext>
            </a:extLst>
          </p:cNvPr>
          <p:cNvSpPr/>
          <p:nvPr userDrawn="1"/>
        </p:nvSpPr>
        <p:spPr>
          <a:xfrm>
            <a:off x="0" y="0"/>
            <a:ext cx="6667928" cy="23780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9AA39E-358B-6801-A4BD-D2EC3E378E45}"/>
              </a:ext>
            </a:extLst>
          </p:cNvPr>
          <p:cNvSpPr/>
          <p:nvPr userDrawn="1"/>
        </p:nvSpPr>
        <p:spPr>
          <a:xfrm>
            <a:off x="6756934" y="0"/>
            <a:ext cx="2387065" cy="2378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F923C7-EB3B-4E5D-430C-779B1F014961}"/>
              </a:ext>
            </a:extLst>
          </p:cNvPr>
          <p:cNvCxnSpPr>
            <a:cxnSpLocks/>
          </p:cNvCxnSpPr>
          <p:nvPr userDrawn="1"/>
        </p:nvCxnSpPr>
        <p:spPr>
          <a:xfrm>
            <a:off x="501325" y="1024789"/>
            <a:ext cx="863106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19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4" r:id="rId4"/>
    <p:sldLayoutId id="2147483665" r:id="rId5"/>
    <p:sldLayoutId id="2147483663" r:id="rId6"/>
    <p:sldLayoutId id="2147483664" r:id="rId7"/>
    <p:sldLayoutId id="2147483675" r:id="rId8"/>
    <p:sldLayoutId id="2147483666" r:id="rId9"/>
    <p:sldLayoutId id="2147483676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ts val="26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tonma.gov/newtonBERDO" TargetMode="External"/><Relationship Id="rId2" Type="http://schemas.openxmlformats.org/officeDocument/2006/relationships/hyperlink" Target="https://portfoliomanager.energystar.gov/pm/signup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mass.gov/doc/memo-on-heating-technology-costs-and-emissions/download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hyperlink" Target="https://thefutureofgas.com/content/downloads/2.15.22%20-%20DRAFT%20Independent%20Consultant%20Technical%20Report%20-%20Part%20II%20(Regulatory%20Designs).pdf" TargetMode="Externa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910" y="643496"/>
            <a:ext cx="5965133" cy="1087437"/>
          </a:xfrm>
        </p:spPr>
        <p:txBody>
          <a:bodyPr/>
          <a:lstStyle/>
          <a:p>
            <a:r>
              <a:rPr lang="en-US" sz="2400" dirty="0"/>
              <a:t>Newton Building Energy Disclosure and Reporting Ordinance (BERDO)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Zoning and Planning Committee Hearing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September 23, 2024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Philip Eash-Gates, PE CEM</a:t>
            </a:r>
          </a:p>
        </p:txBody>
      </p:sp>
    </p:spTree>
    <p:extLst>
      <p:ext uri="{BB962C8B-B14F-4D97-AF65-F5344CB8AC3E}">
        <p14:creationId xmlns:p14="http://schemas.microsoft.com/office/powerpoint/2010/main" val="79886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E5C7B-A623-095B-3833-D02E73D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4B9BBC-D695-7D8A-26B5-C9553F81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5" y="365127"/>
            <a:ext cx="6871747" cy="653446"/>
          </a:xfrm>
        </p:spPr>
        <p:txBody>
          <a:bodyPr>
            <a:normAutofit/>
          </a:bodyPr>
          <a:lstStyle/>
          <a:p>
            <a:r>
              <a:rPr lang="en-US" dirty="0"/>
              <a:t>Cost of Complying: Capital Costs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60C9-BDAC-A7B0-68F8-D896DBE6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3BD88-9715-6A21-2DB2-8F8EADC79F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53F9881-AF6A-DB37-1BD7-4B8C00E3F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4" y="1319753"/>
            <a:ext cx="3966980" cy="478881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900" b="1" i="1" dirty="0"/>
              <a:t>Is decarbonization affordable?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900" dirty="0"/>
              <a:t>Synapse and BERDO Team evaluated completed projects, published literature, contractor quotes, and interviews with industry professionals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900" dirty="0"/>
              <a:t>Costs vary by building type and size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900" dirty="0"/>
              <a:t>Typical costs:</a:t>
            </a:r>
          </a:p>
          <a:p>
            <a:pPr lvl="1">
              <a:spcBef>
                <a:spcPts val="1800"/>
              </a:spcBef>
            </a:pPr>
            <a:r>
              <a:rPr lang="en-US" sz="1700" u="sng" dirty="0"/>
              <a:t>One-time</a:t>
            </a:r>
            <a:r>
              <a:rPr lang="en-US" sz="1700" dirty="0"/>
              <a:t>: $5–35 per sq. ft. before incentives</a:t>
            </a:r>
          </a:p>
          <a:p>
            <a:pPr lvl="1">
              <a:spcBef>
                <a:spcPts val="1800"/>
              </a:spcBef>
            </a:pPr>
            <a:r>
              <a:rPr lang="en-US" sz="1700" u="sng" dirty="0"/>
              <a:t>Amortized</a:t>
            </a:r>
            <a:r>
              <a:rPr lang="en-US" sz="1700" dirty="0"/>
              <a:t>: $0.40–$3.00 per sq. ft. annual (at 6% over 20-year equipment life)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627E3-29F4-8E0D-7018-8F31AB1F0E7B}"/>
              </a:ext>
            </a:extLst>
          </p:cNvPr>
          <p:cNvSpPr txBox="1"/>
          <p:nvPr/>
        </p:nvSpPr>
        <p:spPr>
          <a:xfrm>
            <a:off x="4961191" y="5174058"/>
            <a:ext cx="3740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Jones, B. 2021, Synapse 2024, City of Newton 2024, City of Boston 2024, Synapse 2024, various contractors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FEA0A5-0C9F-F0D0-4C60-24E3F5959F92}"/>
              </a:ext>
            </a:extLst>
          </p:cNvPr>
          <p:cNvSpPr txBox="1"/>
          <p:nvPr/>
        </p:nvSpPr>
        <p:spPr>
          <a:xfrm>
            <a:off x="5033543" y="1253216"/>
            <a:ext cx="3631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cap="small" dirty="0"/>
              <a:t>Building upgrade costs before incentives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F963513-8766-BF93-7CD6-0084AC765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3543" y="1528084"/>
            <a:ext cx="3964003" cy="364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48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E5C7B-A623-095B-3833-D02E73D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4B9BBC-D695-7D8A-26B5-C9553F81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5" y="365127"/>
            <a:ext cx="6871747" cy="653446"/>
          </a:xfrm>
        </p:spPr>
        <p:txBody>
          <a:bodyPr>
            <a:normAutofit/>
          </a:bodyPr>
          <a:lstStyle/>
          <a:p>
            <a:r>
              <a:rPr lang="en-US" dirty="0"/>
              <a:t>Cost of Complying: Capital Costs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60C9-BDAC-A7B0-68F8-D896DBE6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3BD88-9715-6A21-2DB2-8F8EADC79F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53F9881-AF6A-DB37-1BD7-4B8C00E3F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4" y="1319752"/>
            <a:ext cx="8218470" cy="538226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1900" b="1" i="1" dirty="0"/>
              <a:t>Is decarbonization affordable?</a:t>
            </a:r>
          </a:p>
          <a:p>
            <a:pPr>
              <a:spcBef>
                <a:spcPts val="2400"/>
              </a:spcBef>
            </a:pPr>
            <a:r>
              <a:rPr lang="en-US" sz="1900" u="sng" dirty="0"/>
              <a:t>Amortized</a:t>
            </a:r>
            <a:r>
              <a:rPr lang="en-US" sz="1900" dirty="0"/>
              <a:t>: $0.40–$3.00 per sq. ft. annual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1900" dirty="0"/>
              <a:t>Compared to annual operating costs:</a:t>
            </a:r>
            <a:endParaRPr lang="en-US" sz="2000" dirty="0"/>
          </a:p>
          <a:p>
            <a:pPr marL="342900" lvl="1" indent="0">
              <a:spcBef>
                <a:spcPts val="2400"/>
              </a:spcBef>
              <a:buNone/>
            </a:pPr>
            <a:r>
              <a:rPr lang="en-US" sz="2000" dirty="0"/>
              <a:t>	</a:t>
            </a:r>
            <a:r>
              <a:rPr lang="en-US" sz="2000" b="1" dirty="0"/>
              <a:t>Commercial rent </a:t>
            </a:r>
            <a:r>
              <a:rPr lang="en-US" sz="2000" dirty="0"/>
              <a:t>for offices in Newton: $42 per sq. ft. (+4% costs)</a:t>
            </a:r>
          </a:p>
          <a:p>
            <a:pPr marL="342900" lvl="1" indent="0">
              <a:spcBef>
                <a:spcPts val="2400"/>
              </a:spcBef>
              <a:buNone/>
            </a:pPr>
            <a:r>
              <a:rPr lang="en-US" sz="2000" dirty="0"/>
              <a:t>	</a:t>
            </a:r>
            <a:r>
              <a:rPr lang="en-US" sz="2000" b="1" dirty="0"/>
              <a:t>Multifamily rent </a:t>
            </a:r>
            <a:r>
              <a:rPr lang="en-US" sz="2000" dirty="0"/>
              <a:t>in Newton: $2,810 per unit (+4% costs)</a:t>
            </a:r>
          </a:p>
          <a:p>
            <a:pPr>
              <a:spcBef>
                <a:spcPts val="2400"/>
              </a:spcBef>
            </a:pPr>
            <a:r>
              <a:rPr lang="en-US" dirty="0"/>
              <a:t>Incentives will reduce net costs</a:t>
            </a:r>
          </a:p>
        </p:txBody>
      </p:sp>
      <p:pic>
        <p:nvPicPr>
          <p:cNvPr id="17" name="Graphic 16" descr="Building with solid fill">
            <a:extLst>
              <a:ext uri="{FF2B5EF4-FFF2-40B4-BE49-F238E27FC236}">
                <a16:creationId xmlns:a16="http://schemas.microsoft.com/office/drawing/2014/main" id="{3FDBA091-70F4-F33D-284C-85EE63CD2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259" y="3088110"/>
            <a:ext cx="502920" cy="502920"/>
          </a:xfrm>
          <a:prstGeom prst="rect">
            <a:avLst/>
          </a:prstGeom>
        </p:spPr>
      </p:pic>
      <p:pic>
        <p:nvPicPr>
          <p:cNvPr id="19" name="Graphic 18" descr="Home with solid fill">
            <a:extLst>
              <a:ext uri="{FF2B5EF4-FFF2-40B4-BE49-F238E27FC236}">
                <a16:creationId xmlns:a16="http://schemas.microsoft.com/office/drawing/2014/main" id="{6D21BDF2-BD67-2E9B-0530-FC94DB4D9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259" y="3681999"/>
            <a:ext cx="502920" cy="502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1DFCD-422B-2BDF-248A-CF56C9A00C6E}"/>
              </a:ext>
            </a:extLst>
          </p:cNvPr>
          <p:cNvSpPr txBox="1"/>
          <p:nvPr/>
        </p:nvSpPr>
        <p:spPr>
          <a:xfrm>
            <a:off x="529381" y="5905103"/>
            <a:ext cx="356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National Association of Realtors 2024</a:t>
            </a:r>
          </a:p>
        </p:txBody>
      </p:sp>
    </p:spTree>
    <p:extLst>
      <p:ext uri="{BB962C8B-B14F-4D97-AF65-F5344CB8AC3E}">
        <p14:creationId xmlns:p14="http://schemas.microsoft.com/office/powerpoint/2010/main" val="119299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20CFD0-5CA4-8DA6-3376-54E663B1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C1581C-9E91-6913-8397-63919BE96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6691-5F41-DB4A-1F07-20EF9D69A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32BBB-55EE-5243-DCA7-7456D37EB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6D02F-A75B-A780-EBE6-6CA646B72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7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A76F5-1C5A-D54C-12E5-3D558AD68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E7394-B2C3-A541-7BB4-67EC61DC8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3C86F6-C9B3-EF2A-E731-15EEECBF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5" y="365127"/>
            <a:ext cx="6871747" cy="653446"/>
          </a:xfrm>
        </p:spPr>
        <p:txBody>
          <a:bodyPr>
            <a:normAutofit/>
          </a:bodyPr>
          <a:lstStyle/>
          <a:p>
            <a:r>
              <a:rPr lang="en-US" dirty="0"/>
              <a:t>Cost of Complying: Capital Costs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96965-7CB1-F1A0-6295-44B0F1185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34E9CF-413B-C0F2-9F86-1B131C30D9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00654D3-8C2C-02C2-421D-5CCA8C171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4" y="1319752"/>
            <a:ext cx="8218470" cy="538226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1900" b="1" i="1" dirty="0"/>
              <a:t>Is decarbonization affordable?</a:t>
            </a:r>
          </a:p>
          <a:p>
            <a:pPr>
              <a:spcBef>
                <a:spcPts val="2400"/>
              </a:spcBef>
            </a:pPr>
            <a:r>
              <a:rPr lang="en-US" sz="1900" u="sng" dirty="0"/>
              <a:t>Amortized</a:t>
            </a:r>
            <a:r>
              <a:rPr lang="en-US" sz="1900" dirty="0"/>
              <a:t>: $0.40–$3.00 per sq. ft. annual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1900" dirty="0"/>
              <a:t>Compared to annual operating costs:</a:t>
            </a:r>
            <a:endParaRPr lang="en-US" sz="2000" dirty="0"/>
          </a:p>
          <a:p>
            <a:pPr marL="342900" lvl="1" indent="0">
              <a:spcBef>
                <a:spcPts val="2400"/>
              </a:spcBef>
              <a:buNone/>
            </a:pPr>
            <a:r>
              <a:rPr lang="en-US" sz="2000" dirty="0"/>
              <a:t>	</a:t>
            </a:r>
            <a:r>
              <a:rPr lang="en-US" sz="2000" b="1" dirty="0"/>
              <a:t>Commercial rent </a:t>
            </a:r>
            <a:r>
              <a:rPr lang="en-US" sz="2000" dirty="0"/>
              <a:t>for offices in Newton: $42 per sq. ft. (+4% costs)</a:t>
            </a:r>
          </a:p>
          <a:p>
            <a:pPr marL="342900" lvl="1" indent="0">
              <a:spcBef>
                <a:spcPts val="2400"/>
              </a:spcBef>
              <a:buNone/>
            </a:pPr>
            <a:r>
              <a:rPr lang="en-US" sz="2000" dirty="0"/>
              <a:t>	</a:t>
            </a:r>
            <a:r>
              <a:rPr lang="en-US" sz="2000" b="1" dirty="0"/>
              <a:t>Multifamily rent </a:t>
            </a:r>
            <a:r>
              <a:rPr lang="en-US" sz="2000" dirty="0"/>
              <a:t>in Newton: $2,810 per unit (+4% costs)</a:t>
            </a:r>
          </a:p>
          <a:p>
            <a:pPr>
              <a:spcBef>
                <a:spcPts val="2400"/>
              </a:spcBef>
            </a:pPr>
            <a:r>
              <a:rPr lang="en-US" dirty="0"/>
              <a:t>Incentives will reduce net costs</a:t>
            </a:r>
          </a:p>
        </p:txBody>
      </p:sp>
      <p:pic>
        <p:nvPicPr>
          <p:cNvPr id="17" name="Graphic 16" descr="Building with solid fill">
            <a:extLst>
              <a:ext uri="{FF2B5EF4-FFF2-40B4-BE49-F238E27FC236}">
                <a16:creationId xmlns:a16="http://schemas.microsoft.com/office/drawing/2014/main" id="{883FBCEC-2C08-408C-9347-B8ABF01E9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259" y="3088110"/>
            <a:ext cx="502920" cy="502920"/>
          </a:xfrm>
          <a:prstGeom prst="rect">
            <a:avLst/>
          </a:prstGeom>
        </p:spPr>
      </p:pic>
      <p:pic>
        <p:nvPicPr>
          <p:cNvPr id="19" name="Graphic 18" descr="Home with solid fill">
            <a:extLst>
              <a:ext uri="{FF2B5EF4-FFF2-40B4-BE49-F238E27FC236}">
                <a16:creationId xmlns:a16="http://schemas.microsoft.com/office/drawing/2014/main" id="{C162D6B9-B760-0226-6BD0-5B0E94A4B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259" y="3681999"/>
            <a:ext cx="502920" cy="502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661000-B849-EADD-41A8-9BB7F6434CDA}"/>
              </a:ext>
            </a:extLst>
          </p:cNvPr>
          <p:cNvSpPr txBox="1"/>
          <p:nvPr/>
        </p:nvSpPr>
        <p:spPr>
          <a:xfrm>
            <a:off x="529381" y="5905103"/>
            <a:ext cx="356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National Association of Realtors 2024</a:t>
            </a:r>
          </a:p>
        </p:txBody>
      </p:sp>
    </p:spTree>
    <p:extLst>
      <p:ext uri="{BB962C8B-B14F-4D97-AF65-F5344CB8AC3E}">
        <p14:creationId xmlns:p14="http://schemas.microsoft.com/office/powerpoint/2010/main" val="1036258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008C988D-B1D4-4AEF-910A-8C1941798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1325" y="365127"/>
            <a:ext cx="6577207" cy="65344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Cost of Complying</a:t>
            </a:r>
            <a:r>
              <a:rPr lang="en-US" dirty="0">
                <a:solidFill>
                  <a:srgbClr val="143376"/>
                </a:solidFill>
              </a:rPr>
              <a:t>: </a:t>
            </a:r>
            <a:r>
              <a:rPr lang="en-US" altLang="en-US" dirty="0">
                <a:solidFill>
                  <a:srgbClr val="143376"/>
                </a:solidFill>
              </a:rPr>
              <a:t>Financial Support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209642CA-CAA5-BD97-27B6-89D5B42F0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1325" y="1145894"/>
            <a:ext cx="8463566" cy="553771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b="1" i="1" dirty="0"/>
              <a:t>What financial resources are available?</a:t>
            </a:r>
            <a:endParaRPr lang="en-US" altLang="en-US" sz="1800" dirty="0"/>
          </a:p>
          <a:p>
            <a:pPr eaLnBrk="1" hangingPunct="1">
              <a:spcBef>
                <a:spcPts val="1200"/>
              </a:spcBef>
            </a:pPr>
            <a:r>
              <a:rPr lang="en-US" altLang="en-US" sz="1800" b="1" dirty="0"/>
              <a:t>Mass Save commercial incentives</a:t>
            </a:r>
            <a:r>
              <a:rPr lang="en-US" altLang="en-US" sz="1800" dirty="0"/>
              <a:t>: $9.00–$15.00 per sq. ft.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1600" dirty="0"/>
              <a:t>Heat pumps: $2,500–$4,500 per ton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1600" dirty="0"/>
              <a:t>Heat pump water heaters: $1,000–$2,200 per unit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1600" dirty="0"/>
              <a:t>Deep energy retrofits: $1 per sq. ft.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1800" b="1" dirty="0">
                <a:solidFill>
                  <a:srgbClr val="141414"/>
                </a:solidFill>
                <a:latin typeface="Noto Sans VF"/>
              </a:rPr>
              <a:t>179D Federal tax deduction </a:t>
            </a:r>
            <a:r>
              <a:rPr lang="en-US" altLang="en-US" sz="1800" dirty="0">
                <a:solidFill>
                  <a:srgbClr val="141414"/>
                </a:solidFill>
                <a:latin typeface="Noto Sans VF"/>
              </a:rPr>
              <a:t>for commercial retrofits: $0.50–$6.00 per sq. ft</a:t>
            </a:r>
          </a:p>
          <a:p>
            <a:pPr lvl="1">
              <a:spcBef>
                <a:spcPts val="1200"/>
              </a:spcBef>
            </a:pPr>
            <a:r>
              <a:rPr lang="en-US" altLang="en-US" sz="1600" dirty="0">
                <a:solidFill>
                  <a:srgbClr val="141414"/>
                </a:solidFill>
                <a:latin typeface="Noto Sans VF"/>
              </a:rPr>
              <a:t>Sliding scale for achieving 25–50% energy savings: $0.50–$1.00 per sq. ft.</a:t>
            </a:r>
          </a:p>
          <a:p>
            <a:pPr lvl="1">
              <a:spcBef>
                <a:spcPts val="1200"/>
              </a:spcBef>
            </a:pPr>
            <a:r>
              <a:rPr lang="en-US" altLang="en-US" sz="1600" b="1" dirty="0"/>
              <a:t>Plus</a:t>
            </a:r>
            <a:r>
              <a:rPr lang="en-US" altLang="en-US" sz="1600" dirty="0"/>
              <a:t> $2.50–$5.00 per sq. ft. for meeting prevailing wage and apprenticeship requirement</a:t>
            </a:r>
          </a:p>
          <a:p>
            <a:pPr lvl="1">
              <a:spcBef>
                <a:spcPts val="1200"/>
              </a:spcBef>
            </a:pPr>
            <a:r>
              <a:rPr lang="en-US" altLang="en-US" sz="1600" dirty="0"/>
              <a:t>Capped at price of retrofit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616845-06D2-ED13-1C54-4B049880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E7756-FF9E-1940-8FB1-4E3EA53FADD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B3ABD6-4DD3-0980-CF4D-83FFF2DFB937}"/>
              </a:ext>
            </a:extLst>
          </p:cNvPr>
          <p:cNvSpPr/>
          <p:nvPr/>
        </p:nvSpPr>
        <p:spPr>
          <a:xfrm>
            <a:off x="6804837" y="1188425"/>
            <a:ext cx="2160054" cy="19162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Combined incentives up to $20+ per sq. ft.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Low- and no-interest loans</a:t>
            </a:r>
          </a:p>
        </p:txBody>
      </p:sp>
      <p:sp>
        <p:nvSpPr>
          <p:cNvPr id="6" name="AutoShape 2" descr="How Mass Save Can Help Cut Your Energy Costs">
            <a:extLst>
              <a:ext uri="{FF2B5EF4-FFF2-40B4-BE49-F238E27FC236}">
                <a16:creationId xmlns:a16="http://schemas.microsoft.com/office/drawing/2014/main" id="{40DE616B-7BCD-454D-DE78-9F56F04C29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59417" y="4502147"/>
            <a:ext cx="111865" cy="11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581C4C9-7A8C-78CF-DA55-EF641813A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268" y="5251245"/>
            <a:ext cx="2941830" cy="117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79C7D11-C8F4-5EC5-3BCB-C4997776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995" y="5052348"/>
            <a:ext cx="2900010" cy="16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062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008C988D-B1D4-4AEF-910A-8C1941798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1325" y="365127"/>
            <a:ext cx="6577207" cy="65344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Cost of Complying: </a:t>
            </a:r>
            <a:r>
              <a:rPr lang="en-US" altLang="en-US" dirty="0">
                <a:solidFill>
                  <a:schemeClr val="tx1"/>
                </a:solidFill>
              </a:rPr>
              <a:t>Financial Support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209642CA-CAA5-BD97-27B6-89D5B42F0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1325" y="1145894"/>
            <a:ext cx="8463566" cy="553771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i="1" dirty="0"/>
              <a:t>What financial resources are available?</a:t>
            </a:r>
            <a:endParaRPr lang="en-US" altLang="en-US" sz="1800" dirty="0"/>
          </a:p>
          <a:p>
            <a:pPr eaLnBrk="1" hangingPunct="1">
              <a:spcBef>
                <a:spcPts val="600"/>
              </a:spcBef>
            </a:pPr>
            <a:r>
              <a:rPr lang="en-US" altLang="en-US" sz="1800" b="1" dirty="0"/>
              <a:t>Low- and no-interest financing</a:t>
            </a:r>
            <a:r>
              <a:rPr lang="en-US" altLang="en-US" sz="1800" dirty="0"/>
              <a:t> for energy upgrades</a:t>
            </a:r>
          </a:p>
          <a:p>
            <a:pPr>
              <a:spcBef>
                <a:spcPts val="600"/>
              </a:spcBef>
            </a:pPr>
            <a:r>
              <a:rPr lang="en-US" altLang="en-US" sz="1800" u="sng" dirty="0"/>
              <a:t>Property Assessed Clean Energy (PACE)</a:t>
            </a:r>
            <a:r>
              <a:rPr lang="en-US" altLang="en-US" sz="1800" dirty="0"/>
              <a:t>: </a:t>
            </a:r>
          </a:p>
          <a:p>
            <a:pPr lvl="1">
              <a:spcBef>
                <a:spcPts val="600"/>
              </a:spcBef>
            </a:pPr>
            <a:r>
              <a:rPr lang="en-US" altLang="en-US" sz="1600" dirty="0"/>
              <a:t>Low-interest loans to commercial and multifamily owners</a:t>
            </a:r>
          </a:p>
          <a:p>
            <a:pPr lvl="1">
              <a:spcBef>
                <a:spcPts val="600"/>
              </a:spcBef>
            </a:pPr>
            <a:r>
              <a:rPr lang="en-US" altLang="en-US" sz="1600" dirty="0"/>
              <a:t>Repaid through property taxes with terms up to 20 years</a:t>
            </a:r>
          </a:p>
          <a:p>
            <a:pPr lvl="1">
              <a:spcBef>
                <a:spcPts val="600"/>
              </a:spcBef>
            </a:pPr>
            <a:r>
              <a:rPr lang="en-US" altLang="en-US" sz="1600" dirty="0"/>
              <a:t>Available through MassDevelopment and DOER</a:t>
            </a:r>
          </a:p>
          <a:p>
            <a:pPr lvl="1">
              <a:spcBef>
                <a:spcPts val="600"/>
              </a:spcBef>
            </a:pPr>
            <a:r>
              <a:rPr lang="en-US" altLang="en-US" sz="1600" dirty="0"/>
              <a:t>Can reduce tax liability</a:t>
            </a:r>
            <a:endParaRPr lang="en-US" sz="1600" b="0" i="0" u="none" strike="noStrike" dirty="0">
              <a:effectLst/>
              <a:latin typeface="Noto Sans VF"/>
            </a:endParaRPr>
          </a:p>
          <a:p>
            <a:pPr>
              <a:spcBef>
                <a:spcPts val="600"/>
              </a:spcBef>
            </a:pPr>
            <a:r>
              <a:rPr lang="en-US" altLang="en-US" sz="1800" u="sng" dirty="0"/>
              <a:t>Massachusetts Community Climate Bank</a:t>
            </a:r>
            <a:r>
              <a:rPr lang="en-US" altLang="en-US" sz="1800" dirty="0"/>
              <a:t>:</a:t>
            </a:r>
          </a:p>
          <a:p>
            <a:pPr lvl="1">
              <a:spcBef>
                <a:spcPts val="600"/>
              </a:spcBef>
            </a:pPr>
            <a:r>
              <a:rPr lang="en-US" altLang="en-US" sz="1600" dirty="0"/>
              <a:t>Loans for affordable housing</a:t>
            </a:r>
          </a:p>
          <a:p>
            <a:pPr lvl="1">
              <a:spcBef>
                <a:spcPts val="600"/>
              </a:spcBef>
            </a:pPr>
            <a:r>
              <a:rPr lang="en-US" altLang="en-US" sz="1600" dirty="0"/>
              <a:t>$70 million to date in seed funding</a:t>
            </a:r>
          </a:p>
          <a:p>
            <a:pPr lvl="1">
              <a:spcBef>
                <a:spcPts val="600"/>
              </a:spcBef>
            </a:pPr>
            <a:r>
              <a:rPr lang="en-US" altLang="en-US" sz="1600" dirty="0"/>
              <a:t>Available through </a:t>
            </a:r>
            <a:r>
              <a:rPr lang="en-US" altLang="en-US" sz="1600" dirty="0" err="1"/>
              <a:t>MassHousing</a:t>
            </a:r>
            <a:endParaRPr lang="en-US" altLang="en-US" sz="1600" dirty="0"/>
          </a:p>
          <a:p>
            <a:pPr>
              <a:spcBef>
                <a:spcPts val="600"/>
              </a:spcBef>
            </a:pPr>
            <a:r>
              <a:rPr lang="en-US" altLang="en-US" sz="1800" u="sng" dirty="0"/>
              <a:t>Eversource and National Grid</a:t>
            </a:r>
            <a:r>
              <a:rPr lang="en-US" altLang="en-US" sz="1800" dirty="0"/>
              <a:t>:</a:t>
            </a:r>
          </a:p>
          <a:p>
            <a:pPr lvl="1">
              <a:spcBef>
                <a:spcPts val="600"/>
              </a:spcBef>
            </a:pPr>
            <a:r>
              <a:rPr lang="en-US" altLang="en-US" sz="1600" dirty="0"/>
              <a:t>0%–2% interest loans up to $500,000</a:t>
            </a:r>
          </a:p>
          <a:p>
            <a:pPr lvl="1">
              <a:spcBef>
                <a:spcPts val="600"/>
              </a:spcBef>
            </a:pPr>
            <a:r>
              <a:rPr lang="en-US" altLang="en-US" sz="1600" dirty="0"/>
              <a:t>Terms up to 7 years</a:t>
            </a:r>
          </a:p>
          <a:p>
            <a:pPr lvl="1">
              <a:spcBef>
                <a:spcPts val="600"/>
              </a:spcBef>
            </a:pPr>
            <a:r>
              <a:rPr lang="en-US" altLang="en-US" sz="1600" dirty="0"/>
              <a:t>Incentives used to buy down interest rate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616845-06D2-ED13-1C54-4B049880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E7756-FF9E-1940-8FB1-4E3EA53FADD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7F3081-2D82-B615-3FBC-DAEE7A1D0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8222" y="3161700"/>
            <a:ext cx="1603780" cy="156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9401CE5-BB88-FEFF-A1AD-75370E655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4701" y="5669956"/>
            <a:ext cx="2330822" cy="51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FA1A3-5FEB-4EF8-B757-30D5D458AE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957" y="4943102"/>
            <a:ext cx="2266310" cy="46583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05A1DEF-D307-5101-7250-4FF1A7CED6AC}"/>
              </a:ext>
            </a:extLst>
          </p:cNvPr>
          <p:cNvSpPr/>
          <p:nvPr/>
        </p:nvSpPr>
        <p:spPr>
          <a:xfrm>
            <a:off x="6804837" y="1188425"/>
            <a:ext cx="2160054" cy="19162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Combined incentives up to $20+ per sq. ft.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Low- and no-interest loans</a:t>
            </a:r>
          </a:p>
        </p:txBody>
      </p:sp>
    </p:spTree>
    <p:extLst>
      <p:ext uri="{BB962C8B-B14F-4D97-AF65-F5344CB8AC3E}">
        <p14:creationId xmlns:p14="http://schemas.microsoft.com/office/powerpoint/2010/main" val="2549414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Case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95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0CC06B-CC89-4B10-016D-B8D4F2EA6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E24BC4-6CCC-EA82-0DF9-935C7277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Case Studies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7EB0-C1E6-397E-6435-3CF98A3B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01BE55-3069-BAF3-3773-14198E39F7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380E29B-9097-5B7F-862C-71D71D10E484}"/>
              </a:ext>
            </a:extLst>
          </p:cNvPr>
          <p:cNvSpPr txBox="1">
            <a:spLocks/>
          </p:cNvSpPr>
          <p:nvPr/>
        </p:nvSpPr>
        <p:spPr>
          <a:xfrm>
            <a:off x="1034362" y="1472153"/>
            <a:ext cx="8069344" cy="4857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7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Buildings in Newton</a:t>
            </a:r>
          </a:p>
          <a:p>
            <a:pPr marL="857250" lvl="1" indent="-5143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181 Lexington Apartments 			</a:t>
            </a:r>
            <a:r>
              <a:rPr lang="en-US" i="1" dirty="0">
                <a:solidFill>
                  <a:srgbClr val="000000"/>
                </a:solidFill>
              </a:rPr>
              <a:t>Planning phase</a:t>
            </a:r>
            <a:endParaRPr lang="en-US" i="1" dirty="0">
              <a:solidFill>
                <a:srgbClr val="FF0000"/>
              </a:solidFill>
            </a:endParaRPr>
          </a:p>
          <a:p>
            <a:pPr marL="857250" lvl="1" indent="-5143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Newton Early Childhood Program		</a:t>
            </a:r>
            <a:r>
              <a:rPr lang="en-US" i="1" dirty="0">
                <a:solidFill>
                  <a:srgbClr val="000000"/>
                </a:solidFill>
              </a:rPr>
              <a:t>Complete</a:t>
            </a:r>
          </a:p>
          <a:p>
            <a:pPr marL="857250" lvl="1" indent="-5143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Auburndale Library 				</a:t>
            </a:r>
            <a:r>
              <a:rPr lang="en-US" i="1" dirty="0">
                <a:solidFill>
                  <a:srgbClr val="000000"/>
                </a:solidFill>
              </a:rPr>
              <a:t>Complete</a:t>
            </a:r>
          </a:p>
          <a:p>
            <a:pPr marL="857250" lvl="1" indent="-5143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First Unitarian Universalist Society in Newton	</a:t>
            </a:r>
            <a:r>
              <a:rPr lang="en-US" i="1" dirty="0">
                <a:solidFill>
                  <a:srgbClr val="000000"/>
                </a:solidFill>
              </a:rPr>
              <a:t>Multiple phases complete</a:t>
            </a:r>
            <a:endParaRPr lang="en-US" i="1" dirty="0">
              <a:solidFill>
                <a:srgbClr val="FF0000"/>
              </a:solidFill>
            </a:endParaRPr>
          </a:p>
          <a:p>
            <a:pPr marL="857250" lvl="1" indent="-5143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Chapman Construction and Design office 	</a:t>
            </a:r>
            <a:r>
              <a:rPr lang="en-US" i="1" dirty="0">
                <a:solidFill>
                  <a:srgbClr val="000000"/>
                </a:solidFill>
              </a:rPr>
              <a:t>Phase 1 complete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Project costs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Before incentives: $14 to $37 per sq. ft.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After incentives: $10 to $32 per sq. ft.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Incremental cost vs. fossil fuel equipment: –$4 to +$5 per sq. ft.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Energy savings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Energy use: 53% to 76% MMBtu savings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Cost: 41% cost decrease to 18% cost increase (due to rate increases; gas prices will increase)</a:t>
            </a:r>
          </a:p>
        </p:txBody>
      </p:sp>
      <p:pic>
        <p:nvPicPr>
          <p:cNvPr id="4" name="Graphic 3" descr="Building with solid fill">
            <a:extLst>
              <a:ext uri="{FF2B5EF4-FFF2-40B4-BE49-F238E27FC236}">
                <a16:creationId xmlns:a16="http://schemas.microsoft.com/office/drawing/2014/main" id="{AE204747-D9FD-AC75-4A82-F786CE30E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650" y="1363875"/>
            <a:ext cx="640080" cy="640080"/>
          </a:xfrm>
          <a:prstGeom prst="rect">
            <a:avLst/>
          </a:prstGeom>
        </p:spPr>
      </p:pic>
      <p:pic>
        <p:nvPicPr>
          <p:cNvPr id="11" name="Graphic 10" descr="Coins with solid fill">
            <a:extLst>
              <a:ext uri="{FF2B5EF4-FFF2-40B4-BE49-F238E27FC236}">
                <a16:creationId xmlns:a16="http://schemas.microsoft.com/office/drawing/2014/main" id="{2D08F16C-58D1-2C2A-026F-AF5C71C69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790" y="3346579"/>
            <a:ext cx="640080" cy="640080"/>
          </a:xfrm>
          <a:prstGeom prst="rect">
            <a:avLst/>
          </a:prstGeom>
        </p:spPr>
      </p:pic>
      <p:pic>
        <p:nvPicPr>
          <p:cNvPr id="13" name="Graphic 12" descr="Lightning bolt with solid fill">
            <a:extLst>
              <a:ext uri="{FF2B5EF4-FFF2-40B4-BE49-F238E27FC236}">
                <a16:creationId xmlns:a16="http://schemas.microsoft.com/office/drawing/2014/main" id="{C2E3F0B9-BCD8-B5C5-539B-1A29EE66E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774" y="4866988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59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CB0185-ACEC-5F20-180D-0A49113B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1BC82F-F1BD-CBF1-352C-C186C0DC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181 Lexington Street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E14DB-D696-5D57-F50D-722DDF7E3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5" y="1319752"/>
            <a:ext cx="5437561" cy="4812823"/>
          </a:xfrm>
        </p:spPr>
        <p:txBody>
          <a:bodyPr>
            <a:normAutofit fontScale="92500" lnSpcReduction="20000"/>
          </a:bodyPr>
          <a:lstStyle/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Newton, MA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Sector: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Multifamily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Project size: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24,570 sq. ft. (30 units)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Emission intensity: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.1 kgCO2e per sq. ft.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Complies with BERDO until 2035</a:t>
            </a: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scope for full decarbonization: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 gas boilers with central heat pump for space heat and domestic hot water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service upgrade</a:t>
            </a: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cost: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Total: $660,000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Incremental: $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330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,000 (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$11,000 per unit)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Monthly per-unit cost: $80, +3% rent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(financed at 6% interest, 20 year)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1B1FF-9552-C340-E31A-7A51A8DC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11691-B0B6-CE69-DA3C-3F1AB03572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brick building with trees and grass&#10;&#10;Description automatically generated">
            <a:extLst>
              <a:ext uri="{FF2B5EF4-FFF2-40B4-BE49-F238E27FC236}">
                <a16:creationId xmlns:a16="http://schemas.microsoft.com/office/drawing/2014/main" id="{3BD2FB19-072F-885D-BBC7-B8E29D19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248" y="1781668"/>
            <a:ext cx="3474720" cy="2166885"/>
          </a:xfrm>
          <a:prstGeom prst="rect">
            <a:avLst/>
          </a:prstGeom>
        </p:spPr>
      </p:pic>
      <p:pic>
        <p:nvPicPr>
          <p:cNvPr id="8" name="Picture 7" descr="A machine with pipes and valves&#10;&#10;Description automatically generated">
            <a:extLst>
              <a:ext uri="{FF2B5EF4-FFF2-40B4-BE49-F238E27FC236}">
                <a16:creationId xmlns:a16="http://schemas.microsoft.com/office/drawing/2014/main" id="{AF8155B8-72A3-9FE3-533A-10D6BCCAE8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248" y="4062368"/>
            <a:ext cx="3474720" cy="2212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A403DE-F16C-ED9A-F05C-8D7F8AF30904}"/>
              </a:ext>
            </a:extLst>
          </p:cNvPr>
          <p:cNvSpPr txBox="1"/>
          <p:nvPr/>
        </p:nvSpPr>
        <p:spPr>
          <a:xfrm>
            <a:off x="5513032" y="1363670"/>
            <a:ext cx="3370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cap="small" dirty="0"/>
              <a:t>181 Lexington Street with boiler room</a:t>
            </a:r>
          </a:p>
        </p:txBody>
      </p:sp>
    </p:spTree>
    <p:extLst>
      <p:ext uri="{BB962C8B-B14F-4D97-AF65-F5344CB8AC3E}">
        <p14:creationId xmlns:p14="http://schemas.microsoft.com/office/powerpoint/2010/main" val="349717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CB0185-ACEC-5F20-180D-0A49113B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1BC82F-F1BD-CBF1-352C-C186C0DC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181 Lexington Street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1B1FF-9552-C340-E31A-7A51A8DC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11691-B0B6-CE69-DA3C-3F1AB03572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A5296-D1B2-CD22-CB54-2A4429B26C30}"/>
              </a:ext>
            </a:extLst>
          </p:cNvPr>
          <p:cNvSpPr txBox="1"/>
          <p:nvPr/>
        </p:nvSpPr>
        <p:spPr>
          <a:xfrm>
            <a:off x="3694965" y="1111755"/>
            <a:ext cx="1754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small" dirty="0"/>
              <a:t>Project Cost Detail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C166A6B-1802-1C7E-33B5-A13DBEC63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5" y="5118757"/>
            <a:ext cx="7936500" cy="1469231"/>
          </a:xfrm>
        </p:spPr>
        <p:txBody>
          <a:bodyPr>
            <a:normAutofit/>
          </a:bodyPr>
          <a:lstStyle/>
          <a:p>
            <a:pPr marL="400050" marR="457200" indent="-285750" fontAlgn="ctr">
              <a:lnSpc>
                <a:spcPct val="100000"/>
              </a:lnSpc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Incentives expected to reduce project costs by 32%</a:t>
            </a:r>
          </a:p>
          <a:p>
            <a:pPr marL="400050" marR="457200" indent="-285750" fontAlgn="ctr">
              <a:lnSpc>
                <a:spcPct val="100000"/>
              </a:lnSpc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Firm contractor quotation and evaluation from Mass Save</a:t>
            </a:r>
          </a:p>
          <a:p>
            <a:pPr marL="400050" marR="457200" indent="-285750" fontAlgn="ctr">
              <a:lnSpc>
                <a:spcPct val="100000"/>
              </a:lnSpc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Estimated costs: 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lectric service upgrade, IRA rebate, boiler cost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5AE53C5-4153-373B-3804-BCCCBFFC3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" y="1450309"/>
            <a:ext cx="7772400" cy="35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6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8B9E772-43AD-F294-C380-9AD44C261C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0786869"/>
              </p:ext>
            </p:extLst>
          </p:nvPr>
        </p:nvGraphicFramePr>
        <p:xfrm>
          <a:off x="-423288" y="1183906"/>
          <a:ext cx="9942671" cy="5210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E5C7B-A623-095B-3833-D02E73D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4B9BBC-D695-7D8A-26B5-C9553F81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6" y="365127"/>
            <a:ext cx="7054506" cy="653446"/>
          </a:xfrm>
        </p:spPr>
        <p:txBody>
          <a:bodyPr>
            <a:normAutofit/>
          </a:bodyPr>
          <a:lstStyle/>
          <a:p>
            <a:r>
              <a:rPr lang="en-US" dirty="0"/>
              <a:t>Agenda: Questions from Prior Hearings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60C9-BDAC-A7B0-68F8-D896DBE6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3BD88-9715-6A21-2DB2-8F8EADC79F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241694-FF9E-966E-FDD7-47BBBBE00C94}"/>
              </a:ext>
            </a:extLst>
          </p:cNvPr>
          <p:cNvCxnSpPr/>
          <p:nvPr/>
        </p:nvCxnSpPr>
        <p:spPr>
          <a:xfrm>
            <a:off x="454190" y="2600297"/>
            <a:ext cx="181965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100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E5C7B-A623-095B-3833-D02E73D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4B9BBC-D695-7D8A-26B5-C9553F81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6" y="365127"/>
            <a:ext cx="6985324" cy="653446"/>
          </a:xfrm>
        </p:spPr>
        <p:txBody>
          <a:bodyPr>
            <a:normAutofit/>
          </a:bodyPr>
          <a:lstStyle/>
          <a:p>
            <a:r>
              <a:rPr lang="en-US" dirty="0"/>
              <a:t>Newton Early Childhood Program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60C9-BDAC-A7B0-68F8-D896DBE6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3BD88-9715-6A21-2DB2-8F8EADC79F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99383EB-52C8-E80D-8B38-6585A47D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49" y="1319213"/>
            <a:ext cx="5062812" cy="4857750"/>
          </a:xfrm>
        </p:spPr>
        <p:txBody>
          <a:bodyPr>
            <a:normAutofit fontScale="92500" lnSpcReduction="20000"/>
          </a:bodyPr>
          <a:lstStyle/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Newton, MA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Sector: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Education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Project size: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,000 sq. ft.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cost: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$1.5 million</a:t>
            </a: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completed FY2022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Fully decarbonized, zero direct emissions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 central boilers with all-electric VRF heat pump (lowest lifecycle cost option)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roof with continuous insulation</a:t>
            </a: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cost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Total: $1,570,000 ($37 per sq. ft.)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Incremental: –$655,000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Compared to $2.2 million boiler and heating distribution replacement</a:t>
            </a:r>
            <a:endParaRPr lang="en-US" dirty="0"/>
          </a:p>
        </p:txBody>
      </p:sp>
      <p:pic>
        <p:nvPicPr>
          <p:cNvPr id="1028" name="Picture 4" descr="New NECP">
            <a:extLst>
              <a:ext uri="{FF2B5EF4-FFF2-40B4-BE49-F238E27FC236}">
                <a16:creationId xmlns:a16="http://schemas.microsoft.com/office/drawing/2014/main" id="{DBCD04B6-EF78-2814-99D4-46A3C969B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5691" y="1639925"/>
            <a:ext cx="3739180" cy="243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410830C0-1595-FB55-D780-3CA09B306B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423354"/>
              </p:ext>
            </p:extLst>
          </p:nvPr>
        </p:nvGraphicFramePr>
        <p:xfrm>
          <a:off x="5185691" y="4156711"/>
          <a:ext cx="3739179" cy="231496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75063">
                  <a:extLst>
                    <a:ext uri="{9D8B030D-6E8A-4147-A177-3AD203B41FA5}">
                      <a16:colId xmlns:a16="http://schemas.microsoft.com/office/drawing/2014/main" val="2228775364"/>
                    </a:ext>
                  </a:extLst>
                </a:gridCol>
                <a:gridCol w="747996">
                  <a:extLst>
                    <a:ext uri="{9D8B030D-6E8A-4147-A177-3AD203B41FA5}">
                      <a16:colId xmlns:a16="http://schemas.microsoft.com/office/drawing/2014/main" val="826182255"/>
                    </a:ext>
                  </a:extLst>
                </a:gridCol>
                <a:gridCol w="554030">
                  <a:extLst>
                    <a:ext uri="{9D8B030D-6E8A-4147-A177-3AD203B41FA5}">
                      <a16:colId xmlns:a16="http://schemas.microsoft.com/office/drawing/2014/main" val="3377362043"/>
                    </a:ext>
                  </a:extLst>
                </a:gridCol>
                <a:gridCol w="554030">
                  <a:extLst>
                    <a:ext uri="{9D8B030D-6E8A-4147-A177-3AD203B41FA5}">
                      <a16:colId xmlns:a16="http://schemas.microsoft.com/office/drawing/2014/main" val="1162829203"/>
                    </a:ext>
                  </a:extLst>
                </a:gridCol>
                <a:gridCol w="554030">
                  <a:extLst>
                    <a:ext uri="{9D8B030D-6E8A-4147-A177-3AD203B41FA5}">
                      <a16:colId xmlns:a16="http://schemas.microsoft.com/office/drawing/2014/main" val="3184670010"/>
                    </a:ext>
                  </a:extLst>
                </a:gridCol>
                <a:gridCol w="554030">
                  <a:extLst>
                    <a:ext uri="{9D8B030D-6E8A-4147-A177-3AD203B41FA5}">
                      <a16:colId xmlns:a16="http://schemas.microsoft.com/office/drawing/2014/main" val="1727744212"/>
                    </a:ext>
                  </a:extLst>
                </a:gridCol>
              </a:tblGrid>
              <a:tr h="600463">
                <a:tc>
                  <a:txBody>
                    <a:bodyPr/>
                    <a:lstStyle/>
                    <a:p>
                      <a:r>
                        <a:rPr lang="en-US" sz="1000" dirty="0"/>
                        <a:t>HVAC System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Capital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Annual Electric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Annual Gas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Annual </a:t>
                      </a:r>
                      <a:r>
                        <a:rPr lang="en-US" sz="900" dirty="0" err="1"/>
                        <a:t>Maint</a:t>
                      </a:r>
                      <a:r>
                        <a:rPr lang="en-US" sz="900" dirty="0"/>
                        <a:t>.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Total Annual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883793"/>
                  </a:ext>
                </a:extLst>
              </a:tr>
              <a:tr h="480371">
                <a:tc>
                  <a:txBody>
                    <a:bodyPr/>
                    <a:lstStyle/>
                    <a:p>
                      <a:r>
                        <a:rPr lang="en-US" sz="1050" dirty="0"/>
                        <a:t>Standard efficiency gas boilers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$2,005,000 (estimate)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$46,379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$26,731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$15,875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$88,985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27053769"/>
                  </a:ext>
                </a:extLst>
              </a:tr>
              <a:tr h="480371">
                <a:tc>
                  <a:txBody>
                    <a:bodyPr/>
                    <a:lstStyle/>
                    <a:p>
                      <a:r>
                        <a:rPr lang="en-US" sz="1050" dirty="0"/>
                        <a:t>High efficiency gas boiler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$2,225,000 (estimate)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$36,293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$18,867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$20,250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$75,410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05967507"/>
                  </a:ext>
                </a:extLst>
              </a:tr>
              <a:tr h="480371">
                <a:tc>
                  <a:txBody>
                    <a:bodyPr/>
                    <a:lstStyle/>
                    <a:p>
                      <a:r>
                        <a:rPr lang="en-US" sz="1050" dirty="0"/>
                        <a:t>All-electric VRF heat pumps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$1,570,000 (actual)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$42,924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$23,300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$66,225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59330389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33A65D1-5DF9-14EF-A7B4-26D976442D68}"/>
              </a:ext>
            </a:extLst>
          </p:cNvPr>
          <p:cNvSpPr txBox="1"/>
          <p:nvPr/>
        </p:nvSpPr>
        <p:spPr>
          <a:xfrm>
            <a:off x="5564461" y="1259460"/>
            <a:ext cx="2981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cap="small" dirty="0"/>
              <a:t>NECP with retrofit scenario costs</a:t>
            </a:r>
          </a:p>
        </p:txBody>
      </p:sp>
    </p:spTree>
    <p:extLst>
      <p:ext uri="{BB962C8B-B14F-4D97-AF65-F5344CB8AC3E}">
        <p14:creationId xmlns:p14="http://schemas.microsoft.com/office/powerpoint/2010/main" val="2562555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7D422-C35B-A833-CE7D-CD76ACD3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EE9221-AD54-D64D-ECF6-F02EC85B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6" y="365127"/>
            <a:ext cx="6658426" cy="653446"/>
          </a:xfrm>
        </p:spPr>
        <p:txBody>
          <a:bodyPr>
            <a:normAutofit/>
          </a:bodyPr>
          <a:lstStyle/>
          <a:p>
            <a:r>
              <a:rPr lang="en-US" dirty="0"/>
              <a:t>Newton Early Childhood Program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8B4E6-AF29-8BC2-51B2-2EE690548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6" y="1330177"/>
            <a:ext cx="2930031" cy="485721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Energy use reduced 65% (actual)</a:t>
            </a:r>
          </a:p>
          <a:p>
            <a:pPr>
              <a:spcBef>
                <a:spcPts val="1200"/>
              </a:spcBef>
            </a:pPr>
            <a:r>
              <a:rPr lang="en-US" dirty="0"/>
              <a:t>Energy costs rose 18%</a:t>
            </a:r>
          </a:p>
          <a:p>
            <a:pPr>
              <a:spcBef>
                <a:spcPts val="1200"/>
              </a:spcBef>
            </a:pPr>
            <a:r>
              <a:rPr lang="en-US" dirty="0"/>
              <a:t>Energy costs increased due to 55% electricity price increase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2019: $0.20/kWh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2023: $0.31/kWh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Energy costs would have been higher in 2023 with boiler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64179-88CA-2DCA-B9A9-363605C28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92AF65-B56B-4CFB-ADF7-CEB5932083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0A2867-CAF3-96B5-ED9A-5553E64A2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32491" y="1424846"/>
            <a:ext cx="4986469" cy="2524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41506-5DAE-0C97-F1C1-B51778182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32492" y="4015424"/>
            <a:ext cx="4979728" cy="2521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5FD9D-E711-EFC0-8317-249D50D4B79E}"/>
              </a:ext>
            </a:extLst>
          </p:cNvPr>
          <p:cNvSpPr txBox="1"/>
          <p:nvPr/>
        </p:nvSpPr>
        <p:spPr>
          <a:xfrm>
            <a:off x="5608903" y="1086292"/>
            <a:ext cx="1639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cap="small" dirty="0"/>
              <a:t>NECP utility data</a:t>
            </a:r>
          </a:p>
        </p:txBody>
      </p:sp>
    </p:spTree>
    <p:extLst>
      <p:ext uri="{BB962C8B-B14F-4D97-AF65-F5344CB8AC3E}">
        <p14:creationId xmlns:p14="http://schemas.microsoft.com/office/powerpoint/2010/main" val="947809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E5C53-4B4E-BCFC-3616-E9ED01AE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248CC3-C8B0-BC22-4B18-B8F81657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Auburndale Library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745F5-0845-41DD-91F4-B5E9C19B9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5FA44E-73A3-7659-6414-FF3EE07C4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8D7AF17-354B-67FC-3F5A-57B366835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50" y="1319213"/>
            <a:ext cx="5287149" cy="4857750"/>
          </a:xfrm>
        </p:spPr>
        <p:txBody>
          <a:bodyPr>
            <a:normAutofit/>
          </a:bodyPr>
          <a:lstStyle/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1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</a:t>
            </a: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Newton, MA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1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Project size: </a:t>
            </a: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5,484 sq. ft.</a:t>
            </a: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cost: </a:t>
            </a:r>
            <a:r>
              <a:rPr lang="en-US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$76,000</a:t>
            </a: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 building with architectural features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completed FY2020 </a:t>
            </a:r>
            <a:endParaRPr lang="en-US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1700" dirty="0"/>
              <a:t>Fully decarbonized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zero direct emissions</a:t>
            </a:r>
            <a:endParaRPr lang="en-US" sz="1700" dirty="0"/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1700" dirty="0"/>
              <a:t>Air-source heat pumps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1700" dirty="0"/>
              <a:t>Attic insulation and air sealing</a:t>
            </a: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cost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Total: $76,000 ($14 per sq. ft.)</a:t>
            </a:r>
          </a:p>
          <a:p>
            <a:pPr marL="742950" marR="457200" lvl="1" indent="-285750" fontAlgn="ctr">
              <a:spcBef>
                <a:spcPts val="600"/>
              </a:spcBef>
              <a:tabLst>
                <a:tab pos="914400" algn="l"/>
              </a:tabLst>
            </a:pPr>
            <a:r>
              <a:rPr lang="en-US" sz="1700" dirty="0"/>
              <a:t>Would have been eligible for $22,000 in rebates under the current program </a:t>
            </a:r>
          </a:p>
          <a:p>
            <a:pPr marL="400050" marR="457200" indent="-285750" fontAlgn="ctr">
              <a:spcBef>
                <a:spcPts val="600"/>
              </a:spcBef>
              <a:tabLst>
                <a:tab pos="9144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1800" dirty="0"/>
          </a:p>
        </p:txBody>
      </p:sp>
      <p:pic>
        <p:nvPicPr>
          <p:cNvPr id="8" name="Content Placeholder 7" descr="A picture containing tree, outdoor, grass, building&#10;&#10;Description automatically generated">
            <a:extLst>
              <a:ext uri="{FF2B5EF4-FFF2-40B4-BE49-F238E27FC236}">
                <a16:creationId xmlns:a16="http://schemas.microsoft.com/office/drawing/2014/main" id="{2B1A26AB-A750-7A42-FD31-5AE203D4D6C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4144" y="1689395"/>
            <a:ext cx="3559134" cy="2088397"/>
          </a:xfrm>
          <a:prstGeom prst="rect">
            <a:avLst/>
          </a:prstGeom>
        </p:spPr>
      </p:pic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C0CD97C8-3A98-E550-C69E-3EEFDAFAAF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689405"/>
              </p:ext>
            </p:extLst>
          </p:nvPr>
        </p:nvGraphicFramePr>
        <p:xfrm>
          <a:off x="5344143" y="3883338"/>
          <a:ext cx="3586207" cy="196950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16345">
                  <a:extLst>
                    <a:ext uri="{9D8B030D-6E8A-4147-A177-3AD203B41FA5}">
                      <a16:colId xmlns:a16="http://schemas.microsoft.com/office/drawing/2014/main" val="2228775364"/>
                    </a:ext>
                  </a:extLst>
                </a:gridCol>
                <a:gridCol w="947804">
                  <a:extLst>
                    <a:ext uri="{9D8B030D-6E8A-4147-A177-3AD203B41FA5}">
                      <a16:colId xmlns:a16="http://schemas.microsoft.com/office/drawing/2014/main" val="826182255"/>
                    </a:ext>
                  </a:extLst>
                </a:gridCol>
                <a:gridCol w="922058">
                  <a:extLst>
                    <a:ext uri="{9D8B030D-6E8A-4147-A177-3AD203B41FA5}">
                      <a16:colId xmlns:a16="http://schemas.microsoft.com/office/drawing/2014/main" val="3377362043"/>
                    </a:ext>
                  </a:extLst>
                </a:gridCol>
              </a:tblGrid>
              <a:tr h="514873">
                <a:tc>
                  <a:txBody>
                    <a:bodyPr/>
                    <a:lstStyle/>
                    <a:p>
                      <a:r>
                        <a:rPr lang="en-US" sz="1400" dirty="0"/>
                        <a:t>Upgrade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Upgrade Cost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Cost per sq. ft.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533883793"/>
                  </a:ext>
                </a:extLst>
              </a:tr>
              <a:tr h="415029">
                <a:tc>
                  <a:txBody>
                    <a:bodyPr/>
                    <a:lstStyle/>
                    <a:p>
                      <a:r>
                        <a:rPr lang="en-US" sz="1400" dirty="0"/>
                        <a:t>Insulation and air sealing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$11,610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27053769"/>
                  </a:ext>
                </a:extLst>
              </a:tr>
              <a:tr h="514873">
                <a:tc>
                  <a:txBody>
                    <a:bodyPr/>
                    <a:lstStyle/>
                    <a:p>
                      <a:r>
                        <a:rPr lang="en-US" sz="1400" dirty="0"/>
                        <a:t>Air-source heat pumps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$64,800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$13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129686026"/>
                  </a:ext>
                </a:extLst>
              </a:tr>
              <a:tr h="415029">
                <a:tc>
                  <a:txBody>
                    <a:bodyPr/>
                    <a:lstStyle/>
                    <a:p>
                      <a:r>
                        <a:rPr lang="en-US" sz="1400" dirty="0"/>
                        <a:t>Total cost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$76,410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28692925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DBA07EF-464E-57AF-2E01-47765EFC2B81}"/>
              </a:ext>
            </a:extLst>
          </p:cNvPr>
          <p:cNvSpPr txBox="1"/>
          <p:nvPr/>
        </p:nvSpPr>
        <p:spPr>
          <a:xfrm>
            <a:off x="5354984" y="1259460"/>
            <a:ext cx="3400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cap="small" dirty="0"/>
              <a:t>Auburndale Library with retrofit costs</a:t>
            </a:r>
          </a:p>
        </p:txBody>
      </p:sp>
    </p:spTree>
    <p:extLst>
      <p:ext uri="{BB962C8B-B14F-4D97-AF65-F5344CB8AC3E}">
        <p14:creationId xmlns:p14="http://schemas.microsoft.com/office/powerpoint/2010/main" val="1119929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7D422-C35B-A833-CE7D-CD76ACD3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EE9221-AD54-D64D-ECF6-F02EC85B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6" y="365127"/>
            <a:ext cx="6658426" cy="653446"/>
          </a:xfrm>
        </p:spPr>
        <p:txBody>
          <a:bodyPr>
            <a:normAutofit/>
          </a:bodyPr>
          <a:lstStyle/>
          <a:p>
            <a:r>
              <a:rPr lang="en-US" dirty="0"/>
              <a:t>Auburndale Library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64179-88CA-2DCA-B9A9-363605C28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92AF65-B56B-4CFB-ADF7-CEB5932083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0A2867-CAF3-96B5-ED9A-5553E64A2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34455" y="1481164"/>
            <a:ext cx="4444015" cy="2250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DBCCB2-3D49-8423-BDFC-B79F41B7F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4455" y="3796676"/>
            <a:ext cx="4433192" cy="266179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220DBBC-325D-061A-3F48-4F360C63658C}"/>
              </a:ext>
            </a:extLst>
          </p:cNvPr>
          <p:cNvSpPr txBox="1">
            <a:spLocks/>
          </p:cNvSpPr>
          <p:nvPr/>
        </p:nvSpPr>
        <p:spPr>
          <a:xfrm>
            <a:off x="501326" y="1330177"/>
            <a:ext cx="3410798" cy="4857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7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/>
              <a:t>Energy use reduced 76% (actual)</a:t>
            </a:r>
          </a:p>
          <a:p>
            <a:pPr>
              <a:spcBef>
                <a:spcPts val="1200"/>
              </a:spcBef>
            </a:pPr>
            <a:r>
              <a:rPr lang="en-US" dirty="0"/>
              <a:t>Energy costs unchanged despite 25% electricity price increase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2019: $0.20/kWh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2023: $0.25/kWh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Energy costs would have been higher in 2023 with boiler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EE4C32-FBD8-059A-C217-43A769E6F302}"/>
              </a:ext>
            </a:extLst>
          </p:cNvPr>
          <p:cNvSpPr txBox="1"/>
          <p:nvPr/>
        </p:nvSpPr>
        <p:spPr>
          <a:xfrm>
            <a:off x="5050770" y="1136842"/>
            <a:ext cx="2755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cap="small" dirty="0"/>
              <a:t>Auburndale Library utility data</a:t>
            </a:r>
          </a:p>
        </p:txBody>
      </p:sp>
    </p:spTree>
    <p:extLst>
      <p:ext uri="{BB962C8B-B14F-4D97-AF65-F5344CB8AC3E}">
        <p14:creationId xmlns:p14="http://schemas.microsoft.com/office/powerpoint/2010/main" val="3870637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E5C53-4B4E-BCFC-3616-E9ED01AE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248CC3-C8B0-BC22-4B18-B8F81657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5" y="365127"/>
            <a:ext cx="7228653" cy="653446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Unitarian Universalist Society in Newton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745F5-0845-41DD-91F4-B5E9C19B9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5FA44E-73A3-7659-6414-FF3EE07C4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8D7AF17-354B-67FC-3F5A-57B366835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51" y="1319213"/>
            <a:ext cx="5248700" cy="5173660"/>
          </a:xfrm>
        </p:spPr>
        <p:txBody>
          <a:bodyPr>
            <a:normAutofit/>
          </a:bodyPr>
          <a:lstStyle/>
          <a:p>
            <a:pPr marL="400050" marR="457200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</a:t>
            </a: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Newton, MA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Project size: </a:t>
            </a:r>
            <a:r>
              <a:rPr lang="en-US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30,240 </a:t>
            </a:r>
            <a:r>
              <a:rPr lang="en-US" sz="1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sq. ft.</a:t>
            </a:r>
            <a:endParaRPr lang="en-US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00050" marR="457200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Emission intensity: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2.0 kgCO2e per sq. ft.</a:t>
            </a:r>
          </a:p>
          <a:p>
            <a:pPr marL="400050" marR="457200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Complies with BERDO until 2045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457200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Phased decarbonization since late 1990s</a:t>
            </a:r>
            <a:endParaRPr lang="en-US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742950" marR="457200" lvl="1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700" dirty="0"/>
              <a:t>Tracking energy in Portfolio Manager</a:t>
            </a:r>
          </a:p>
          <a:p>
            <a:pPr marL="742950" marR="457200" lvl="1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700" dirty="0"/>
              <a:t>Staged heating replacement</a:t>
            </a:r>
          </a:p>
          <a:p>
            <a:pPr marL="1200150" marR="457200" lvl="2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500" dirty="0"/>
              <a:t>Steam with hot water</a:t>
            </a:r>
          </a:p>
          <a:p>
            <a:pPr marL="1200150" marR="457200" lvl="2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500" dirty="0"/>
              <a:t>Failing AC condensers with heat pumps</a:t>
            </a:r>
          </a:p>
          <a:p>
            <a:pPr marL="742950" marR="457200" lvl="1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700" dirty="0"/>
              <a:t>Partitioned HVAC into 19 zones</a:t>
            </a:r>
          </a:p>
          <a:p>
            <a:pPr marL="742950" marR="457200" lvl="1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700" dirty="0"/>
              <a:t>Temperature setback in vacant rooms</a:t>
            </a:r>
          </a:p>
          <a:p>
            <a:pPr marL="742950" marR="457200" lvl="1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700" dirty="0"/>
              <a:t>Remote monitoring: equipment and energy</a:t>
            </a:r>
          </a:p>
          <a:p>
            <a:pPr marL="400050" marR="457200" indent="-285750" fontAlgn="ctr">
              <a:lnSpc>
                <a:spcPct val="120000"/>
              </a:lnSpc>
              <a:spcBef>
                <a:spcPts val="0"/>
              </a:spcBef>
              <a:tabLst>
                <a:tab pos="9144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of non-profit house of worship voluntarily decarbonizing over time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A07EF-464E-57AF-2E01-47765EFC2B81}"/>
              </a:ext>
            </a:extLst>
          </p:cNvPr>
          <p:cNvSpPr txBox="1"/>
          <p:nvPr/>
        </p:nvSpPr>
        <p:spPr>
          <a:xfrm>
            <a:off x="5827643" y="1222266"/>
            <a:ext cx="2742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cap="small" dirty="0"/>
              <a:t>Unitarian Universalist building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B2D64D-72D0-2B29-B783-2048FC75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290" y="1560820"/>
            <a:ext cx="3623059" cy="2371090"/>
          </a:xfrm>
          <a:prstGeom prst="rect">
            <a:avLst/>
          </a:prstGeom>
        </p:spPr>
      </p:pic>
      <p:sp>
        <p:nvSpPr>
          <p:cNvPr id="4" name="Snip Single Corner Rectangle 3">
            <a:extLst>
              <a:ext uri="{FF2B5EF4-FFF2-40B4-BE49-F238E27FC236}">
                <a16:creationId xmlns:a16="http://schemas.microsoft.com/office/drawing/2014/main" id="{F7FC04D6-AA8F-3810-6203-D2E04A2AD113}"/>
              </a:ext>
            </a:extLst>
          </p:cNvPr>
          <p:cNvSpPr/>
          <p:nvPr/>
        </p:nvSpPr>
        <p:spPr>
          <a:xfrm>
            <a:off x="5307290" y="4095720"/>
            <a:ext cx="3540592" cy="2158409"/>
          </a:xfrm>
          <a:prstGeom prst="snip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0" rIns="0" bIns="91440" rtlCol="0" anchor="ctr"/>
          <a:lstStyle/>
          <a:p>
            <a:r>
              <a:rPr lang="en-US" b="1" u="sng" dirty="0"/>
              <a:t>Keys to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Expertise and commitment from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Long-term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Adaptation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Efficiency plus electrification</a:t>
            </a:r>
          </a:p>
        </p:txBody>
      </p:sp>
    </p:spTree>
    <p:extLst>
      <p:ext uri="{BB962C8B-B14F-4D97-AF65-F5344CB8AC3E}">
        <p14:creationId xmlns:p14="http://schemas.microsoft.com/office/powerpoint/2010/main" val="3623305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F511D-9196-896E-5647-1BC4C08D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7F7CEB-CB8F-2B73-76AC-CC920F9A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Chapman Construction and Design HQ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230A7-C2AE-B535-91A6-AA4355B13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5" y="1319753"/>
            <a:ext cx="4505390" cy="517312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b="1" dirty="0"/>
              <a:t>Location</a:t>
            </a:r>
            <a:r>
              <a:rPr lang="en-US" dirty="0"/>
              <a:t>: Newton, MA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b="1" dirty="0"/>
              <a:t>Building type</a:t>
            </a:r>
            <a:r>
              <a:rPr lang="en-US" dirty="0"/>
              <a:t>: Office and retail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b="1" dirty="0"/>
              <a:t>Project size</a:t>
            </a:r>
            <a:r>
              <a:rPr lang="en-US" dirty="0"/>
              <a:t>: 19,000 sq. ft.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b="1" dirty="0"/>
              <a:t>Phase 1 completed 2010 (LEED Platinum)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dirty="0"/>
              <a:t>Solar PV, 47 kW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dirty="0"/>
              <a:t>Solar thermal domestic hot water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dirty="0"/>
              <a:t>Envelope: air sealing, roof insulation, wall insulation, window film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dirty="0"/>
              <a:t>LED lighting with daylighting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b="1" dirty="0"/>
              <a:t>Project cost: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dirty="0"/>
              <a:t>$230,000 ($12 per sq. ft.) 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dirty="0"/>
              <a:t>$130,000 grant from Massachusetts Technology Council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b="1" dirty="0"/>
              <a:t>Energy savings:</a:t>
            </a:r>
            <a:r>
              <a:rPr lang="en-US" dirty="0"/>
              <a:t> $20,000 per year, 5-year simple payback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C7BCA-2FF1-B15D-58AA-9134FAD3A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09F728-C842-B71A-F9E5-FEE431C47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17EFB9-2CC9-31A2-D0EF-3427853A36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189" y="1538618"/>
            <a:ext cx="3540592" cy="2418676"/>
          </a:xfrm>
          <a:prstGeom prst="rect">
            <a:avLst/>
          </a:prstGeom>
        </p:spPr>
      </p:pic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20F0E5F3-902A-A6BC-9E5B-7DF88CE399D0}"/>
              </a:ext>
            </a:extLst>
          </p:cNvPr>
          <p:cNvSpPr/>
          <p:nvPr/>
        </p:nvSpPr>
        <p:spPr>
          <a:xfrm>
            <a:off x="5245189" y="4104166"/>
            <a:ext cx="3540592" cy="2158409"/>
          </a:xfrm>
          <a:prstGeom prst="snip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/>
            <a:r>
              <a:rPr lang="en-US" b="1" u="sng" dirty="0"/>
              <a:t>Phase 2 plan, 2027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Full decarbonization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Further improvements to building envelope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VRF heat pump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Energy recovery ventilation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Expansion of solar PV array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53369-3287-FDE6-A013-5BB3D54CC628}"/>
              </a:ext>
            </a:extLst>
          </p:cNvPr>
          <p:cNvSpPr txBox="1"/>
          <p:nvPr/>
        </p:nvSpPr>
        <p:spPr>
          <a:xfrm>
            <a:off x="5113682" y="1194680"/>
            <a:ext cx="3803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cap="small" dirty="0"/>
              <a:t>Chapman Construction and Design  building</a:t>
            </a:r>
          </a:p>
        </p:txBody>
      </p:sp>
    </p:spTree>
    <p:extLst>
      <p:ext uri="{BB962C8B-B14F-4D97-AF65-F5344CB8AC3E}">
        <p14:creationId xmlns:p14="http://schemas.microsoft.com/office/powerpoint/2010/main" val="3914761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056F8-F797-8B1D-8C1B-A41471C6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5400" dirty="0"/>
              <a:t>Technical Assistance and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32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BA7FCE-E0B1-C8F1-F8C5-C8CB85E4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9AE61-CCA3-D28C-5026-37FF06A21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to Boston Resources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C9B00-CADC-8D2F-C262-4AD1F5F11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6" y="1288258"/>
            <a:ext cx="8237322" cy="485721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800" b="1" i="1" dirty="0"/>
              <a:t>Does the City have adequate staffing to help building owners comply?</a:t>
            </a:r>
            <a:endParaRPr lang="en-US" sz="1800" dirty="0"/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1800" dirty="0"/>
              <a:t>Relative to the number of buildings, Newton has greater staffing than Boston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1800" dirty="0"/>
              <a:t>Newton reporting is simpler: no water, no district steam, no grid emissions, no tracking renewables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1800" dirty="0"/>
              <a:t>Newton emission requirements phase-in over 4 years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48000-7CF0-EBAB-9965-9AF3A99D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206AA1-19DE-9859-A762-713E6CF94C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07502F4-CB31-B935-A461-6DE389A0B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556665"/>
              </p:ext>
            </p:extLst>
          </p:nvPr>
        </p:nvGraphicFramePr>
        <p:xfrm>
          <a:off x="623999" y="3429000"/>
          <a:ext cx="8018239" cy="242098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15163">
                  <a:extLst>
                    <a:ext uri="{9D8B030D-6E8A-4147-A177-3AD203B41FA5}">
                      <a16:colId xmlns:a16="http://schemas.microsoft.com/office/drawing/2014/main" val="1106607961"/>
                    </a:ext>
                  </a:extLst>
                </a:gridCol>
                <a:gridCol w="2851538">
                  <a:extLst>
                    <a:ext uri="{9D8B030D-6E8A-4147-A177-3AD203B41FA5}">
                      <a16:colId xmlns:a16="http://schemas.microsoft.com/office/drawing/2014/main" val="507571712"/>
                    </a:ext>
                  </a:extLst>
                </a:gridCol>
                <a:gridCol w="2851538">
                  <a:extLst>
                    <a:ext uri="{9D8B030D-6E8A-4147-A177-3AD203B41FA5}">
                      <a16:colId xmlns:a16="http://schemas.microsoft.com/office/drawing/2014/main" val="522489848"/>
                    </a:ext>
                  </a:extLst>
                </a:gridCol>
              </a:tblGrid>
              <a:tr h="51919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Boston BERDO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Newton BERDO</a:t>
                      </a:r>
                    </a:p>
                    <a:p>
                      <a:pPr algn="ctr"/>
                      <a:r>
                        <a:rPr lang="en-US" sz="1400" dirty="0"/>
                        <a:t>(with residential)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445129"/>
                  </a:ext>
                </a:extLst>
              </a:tr>
              <a:tr h="30540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Buildings</a:t>
                      </a:r>
                    </a:p>
                  </a:txBody>
                  <a:tcPr>
                    <a:solidFill>
                      <a:srgbClr val="172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5,717*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293 (412)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996946"/>
                  </a:ext>
                </a:extLst>
              </a:tr>
              <a:tr h="30540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Owners</a:t>
                      </a:r>
                    </a:p>
                  </a:txBody>
                  <a:tcPr>
                    <a:solidFill>
                      <a:srgbClr val="172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3,136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179 (261)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042585"/>
                  </a:ext>
                </a:extLst>
              </a:tr>
              <a:tr h="7717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Staff</a:t>
                      </a:r>
                    </a:p>
                  </a:txBody>
                  <a:tcPr>
                    <a:solidFill>
                      <a:srgbClr val="172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 FTE</a:t>
                      </a:r>
                    </a:p>
                    <a:p>
                      <a:pPr algn="ctr"/>
                      <a:r>
                        <a:rPr lang="en-US" sz="1400" dirty="0"/>
                        <a:t>635 buildings per FTE</a:t>
                      </a:r>
                    </a:p>
                    <a:p>
                      <a:pPr algn="ctr"/>
                      <a:r>
                        <a:rPr lang="en-US" sz="1400" dirty="0"/>
                        <a:t>348 owners per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FTE</a:t>
                      </a:r>
                    </a:p>
                    <a:p>
                      <a:pPr algn="ctr"/>
                      <a:r>
                        <a:rPr lang="en-US" sz="1400" dirty="0"/>
                        <a:t>293 (412) buildings per FTE</a:t>
                      </a:r>
                    </a:p>
                    <a:p>
                      <a:pPr algn="ctr"/>
                      <a:r>
                        <a:rPr lang="en-US" sz="1400" dirty="0"/>
                        <a:t>179 (261) owners per FTE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328875"/>
                  </a:ext>
                </a:extLst>
              </a:tr>
              <a:tr h="5191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Annual Consulting Budget</a:t>
                      </a:r>
                    </a:p>
                  </a:txBody>
                  <a:tcPr>
                    <a:solidFill>
                      <a:srgbClr val="172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$500,000</a:t>
                      </a:r>
                    </a:p>
                    <a:p>
                      <a:pPr algn="ctr"/>
                      <a:r>
                        <a:rPr lang="en-US" sz="1400" dirty="0"/>
                        <a:t>$87 per 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$165,000</a:t>
                      </a:r>
                    </a:p>
                    <a:p>
                      <a:pPr algn="ctr"/>
                      <a:r>
                        <a:rPr lang="en-US" sz="1400" dirty="0"/>
                        <a:t>$563 ($400) per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59193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48985BD-F383-B503-C45D-3F976E7960D3}"/>
              </a:ext>
            </a:extLst>
          </p:cNvPr>
          <p:cNvSpPr txBox="1"/>
          <p:nvPr/>
        </p:nvSpPr>
        <p:spPr>
          <a:xfrm>
            <a:off x="696748" y="6033361"/>
            <a:ext cx="598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*Note: Boston regulates at the parcel-level, so the number of buildings is greater than shown</a:t>
            </a:r>
          </a:p>
        </p:txBody>
      </p:sp>
    </p:spTree>
    <p:extLst>
      <p:ext uri="{BB962C8B-B14F-4D97-AF65-F5344CB8AC3E}">
        <p14:creationId xmlns:p14="http://schemas.microsoft.com/office/powerpoint/2010/main" val="2349242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B7CD04-F399-9530-1FD3-F616496D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680B54-AE7F-66DD-64DB-EB864F696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 Assistance for Building Owners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A387D-9D84-5365-82E6-345C18FCF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1" y="1292734"/>
            <a:ext cx="8284456" cy="4857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What resources are available to help building owners comply?</a:t>
            </a:r>
          </a:p>
          <a:p>
            <a:r>
              <a:rPr lang="en-US" dirty="0"/>
              <a:t>City will offer public trainings and one-on-one assistance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Use of ENERGY STAR Portfolio Manager 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Explanation of how to obtain energy use data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Developing a BERDO compliance plan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Flexibility measure options: Building Portfolios, Individual Compliance Schedules, Hardship Plans</a:t>
            </a:r>
          </a:p>
          <a:p>
            <a:r>
              <a:rPr lang="en-US" dirty="0"/>
              <a:t>City will host public seminars</a:t>
            </a:r>
          </a:p>
          <a:p>
            <a:pPr lvl="1">
              <a:spcBef>
                <a:spcPts val="1000"/>
              </a:spcBef>
            </a:pPr>
            <a:r>
              <a:rPr lang="en-US" u="sng" dirty="0"/>
              <a:t>Manufacturers and vendors</a:t>
            </a:r>
            <a:r>
              <a:rPr lang="en-US" dirty="0"/>
              <a:t>: on technology solutions</a:t>
            </a:r>
          </a:p>
          <a:p>
            <a:pPr lvl="1">
              <a:spcBef>
                <a:spcPts val="1000"/>
              </a:spcBef>
            </a:pPr>
            <a:r>
              <a:rPr lang="en-US" u="sng" dirty="0"/>
              <a:t>Utilities</a:t>
            </a:r>
            <a:r>
              <a:rPr lang="en-US" dirty="0"/>
              <a:t>: on available assistance and how to access it (technical assistance, rebates and incentives, financing options, aggregated energy use data)</a:t>
            </a:r>
          </a:p>
          <a:p>
            <a:r>
              <a:rPr lang="en-US" dirty="0"/>
              <a:t>Newton BERDO website: resource clearinghouse with detailed FAQ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B9B6C-3A35-AD06-8B92-1123FA3E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F12104-8A50-39EE-26AE-B56016944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E2A0F60-F276-129C-D4AB-88565373E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124" y="1340086"/>
            <a:ext cx="1497382" cy="149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879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3ABEE8-AA53-BB5F-D0A3-EB1FB844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9B2591-B829-EA54-E193-12EE599B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6" y="365127"/>
            <a:ext cx="6559350" cy="653446"/>
          </a:xfrm>
        </p:spPr>
        <p:txBody>
          <a:bodyPr>
            <a:normAutofit/>
          </a:bodyPr>
          <a:lstStyle/>
          <a:p>
            <a:r>
              <a:rPr lang="en-US" dirty="0"/>
              <a:t>State Assistance for Building Owners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CEF6E-F7BC-7B54-CB74-FCB93E8F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1" y="1241099"/>
            <a:ext cx="8217054" cy="4857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What resources are available to help building owners comply?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MassCEC Building Performance Exchange for large building decarbonization</a:t>
            </a:r>
          </a:p>
          <a:p>
            <a:pPr lvl="1"/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$4 million in state funding; pursuing $2 million in federal funds</a:t>
            </a:r>
            <a:endParaRPr lang="en-US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1"/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Information and technical assistance to help comply with BERDO-like policies throughout Massachusetts</a:t>
            </a:r>
          </a:p>
          <a:p>
            <a:pPr lvl="2"/>
            <a:r>
              <a:rPr lang="en-US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Centralized information on state policies, initiatives, and programs</a:t>
            </a:r>
          </a:p>
          <a:p>
            <a:pPr lvl="2"/>
            <a:r>
              <a:rPr lang="en-US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Clearinghouse for financing, incentives, and qualified building professional registry</a:t>
            </a:r>
          </a:p>
          <a:p>
            <a:pPr lvl="2"/>
            <a:r>
              <a:rPr lang="en-US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New offerings: tools, guidebooks, case studies, trainings, events, and seminars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Early rollout for communities with BERDO policies expected 2025/2026</a:t>
            </a:r>
          </a:p>
          <a:p>
            <a:r>
              <a:rPr lang="en-US" dirty="0">
                <a:latin typeface="Aptos" panose="020B0004020202020204" pitchFamily="34" charset="0"/>
              </a:rPr>
              <a:t>MassCEC Building Electrification and Transformation Accelerator (BETA)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Portfolio of resources to help commercial and multifamily owners electrify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No cost, in-depth audits to develop decarbonization plan (pilot stage)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9A1D8-A61D-BEA0-B257-BE793044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957616-4222-1FB3-430B-4BAED19785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F0B35C2-0D26-0402-03C7-09410CAE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61" y="5643803"/>
            <a:ext cx="2425645" cy="73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9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1034484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3ABEE8-AA53-BB5F-D0A3-EB1FB844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9B2591-B829-EA54-E193-12EE599B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6" y="365127"/>
            <a:ext cx="6559350" cy="653446"/>
          </a:xfrm>
        </p:spPr>
        <p:txBody>
          <a:bodyPr>
            <a:normAutofit/>
          </a:bodyPr>
          <a:lstStyle/>
          <a:p>
            <a:r>
              <a:rPr lang="en-US" dirty="0"/>
              <a:t>State Assistance for Building Owners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CEF6E-F7BC-7B54-CB74-FCB93E8F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1" y="1241099"/>
            <a:ext cx="8284456" cy="501061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600" b="1" i="1" dirty="0"/>
              <a:t>What resources are available to help building owners comply?</a:t>
            </a:r>
            <a:endParaRPr lang="en-US" sz="1600" dirty="0"/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sz="1600" b="1" dirty="0"/>
              <a:t>Large Building Energy Reporting (LBER) program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1600" dirty="0"/>
              <a:t>Requires utilities to report energy use for large buildings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1600" dirty="0"/>
              <a:t>DOER consultant assembling energy use and building information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1600" dirty="0"/>
              <a:t>First LBER reports issued October 2025, but utilities can request extensions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1600" dirty="0"/>
              <a:t>Key differences compared to BERDO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Does not require emissions reductions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Includes electricity emissions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Requires utilities to report natural gas and electricity, not building owners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1600" dirty="0"/>
              <a:t>BERDO Team is monitoring LBER closely to determine if it is useful for BERDO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1600" dirty="0"/>
              <a:t>BERDO ordinance language allows City to incorporate use of LBER via regulations</a:t>
            </a:r>
            <a:br>
              <a:rPr lang="en-US" sz="1600" dirty="0"/>
            </a:br>
            <a:r>
              <a:rPr lang="en-US" sz="1600" i="1" dirty="0"/>
              <a:t>“Owner…shall accurately report to the BERDO Administrator, </a:t>
            </a:r>
            <a:r>
              <a:rPr lang="en-US" sz="1600" b="1" i="1" dirty="0"/>
              <a:t>via the Portfolio Manager or as required by the Regulations</a:t>
            </a:r>
            <a:r>
              <a:rPr lang="en-US" sz="1600" i="1" dirty="0"/>
              <a:t>”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1600" dirty="0"/>
              <a:t>City submitting comments to DOER on draft regulations to align with BERDO</a:t>
            </a:r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9A1D8-A61D-BEA0-B257-BE793044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957616-4222-1FB3-430B-4BAED19785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ss DOER Logo">
            <a:extLst>
              <a:ext uri="{FF2B5EF4-FFF2-40B4-BE49-F238E27FC236}">
                <a16:creationId xmlns:a16="http://schemas.microsoft.com/office/drawing/2014/main" id="{FD128FE3-070D-2029-AC24-B0FA7CB5D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676" y="1241099"/>
            <a:ext cx="1864869" cy="109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712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B5925C-702C-EC08-2265-6662FC02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A62959-0B67-1FFE-8729-1012994BC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5" y="365127"/>
            <a:ext cx="6992984" cy="653446"/>
          </a:xfrm>
        </p:spPr>
        <p:txBody>
          <a:bodyPr>
            <a:normAutofit/>
          </a:bodyPr>
          <a:lstStyle/>
          <a:p>
            <a:r>
              <a:rPr lang="en-US" dirty="0"/>
              <a:t>Utility Assistance for Building Owners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4381F-7E3D-C08C-0DB4-BC20AFB58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5" y="1263108"/>
            <a:ext cx="8284456" cy="516996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 dirty="0"/>
              <a:t>What resources are available to help building owners comply?</a:t>
            </a: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Mass Save 3-year plan (2025-2027)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Funded at $5 billion, including $3.5 billion for incentives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b="1" dirty="0"/>
              <a:t>$437 million for multifamily and commercial customers of Eversource and National Grid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Install over </a:t>
            </a:r>
            <a:r>
              <a:rPr lang="en-US" b="1" dirty="0"/>
              <a:t>115,000 heat pumps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Reduce GHG emissions by </a:t>
            </a:r>
            <a:r>
              <a:rPr lang="en-US" b="1" dirty="0"/>
              <a:t>1.0 million metric tons CO</a:t>
            </a:r>
            <a:r>
              <a:rPr lang="en-US" b="1" baseline="-25000" dirty="0"/>
              <a:t>2</a:t>
            </a:r>
            <a:r>
              <a:rPr lang="en-US" b="1" dirty="0"/>
              <a:t>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Incentives for </a:t>
            </a:r>
            <a:r>
              <a:rPr lang="en-US" b="1" dirty="0"/>
              <a:t>natural gas equipment phased out </a:t>
            </a:r>
            <a:r>
              <a:rPr lang="en-US" dirty="0"/>
              <a:t>by law (more available for electrification)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Statewide customer call center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Equity: Main Streets program for downtowns, schools, </a:t>
            </a:r>
            <a:r>
              <a:rPr lang="en-US" b="1" dirty="0"/>
              <a:t>$1 billion income-based incentives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Rebates and Incentives: insulation, air sealing, HVAC controls, heat pump water heaters, heat pump space heating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/>
              <a:t>Low- or no-cost financing programs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/>
              <a:t>Free scoping and technical assistance studies</a:t>
            </a:r>
            <a:r>
              <a:rPr lang="en-US" dirty="0"/>
              <a:t> to help owners decarbonize buildings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Comprehensive building assessment, portfolio prioritization, decarbonization roadmap, existing building commissioning, and more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6B509-6BBA-AF6C-DB7A-4EEA2454D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130884-02E4-E944-C18B-2A6FEC7BA6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CD8B9CF-C212-6C7D-E9FB-7C6BA7E9F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355" y="1157433"/>
            <a:ext cx="2392315" cy="95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69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F3210-5970-9DC2-3BA4-3B30DE604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Energy Data</a:t>
            </a:r>
          </a:p>
        </p:txBody>
      </p:sp>
    </p:spTree>
    <p:extLst>
      <p:ext uri="{BB962C8B-B14F-4D97-AF65-F5344CB8AC3E}">
        <p14:creationId xmlns:p14="http://schemas.microsoft.com/office/powerpoint/2010/main" val="3721998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DAFE2F-0458-CC1A-9DF2-5A683766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919EA7-4D9F-AB16-5044-B3670B50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6" y="365127"/>
            <a:ext cx="8551234" cy="653446"/>
          </a:xfrm>
        </p:spPr>
        <p:txBody>
          <a:bodyPr>
            <a:normAutofit/>
          </a:bodyPr>
          <a:lstStyle/>
          <a:p>
            <a:r>
              <a:rPr lang="en-US" dirty="0"/>
              <a:t>Setting up Portfolio Manager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6957B-077D-FEF1-04FC-94F7A30CE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How challenging is it to use Energy Star Portfolio Manager?</a:t>
            </a:r>
          </a:p>
          <a:p>
            <a:r>
              <a:rPr lang="en-US" dirty="0"/>
              <a:t>Free web-based tool, publicly available since 2000, already used for 25% of commercial building stock</a:t>
            </a:r>
          </a:p>
          <a:p>
            <a:r>
              <a:rPr lang="en-US" dirty="0"/>
              <a:t>Extensive training materials, including how-to guides</a:t>
            </a:r>
          </a:p>
          <a:p>
            <a:r>
              <a:rPr lang="en-US" dirty="0"/>
              <a:t>Steps: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Create account: </a:t>
            </a:r>
            <a:r>
              <a:rPr lang="en-US" dirty="0">
                <a:hlinkClick r:id="rId2"/>
              </a:rPr>
              <a:t>https://portfoliomanager.energystar.gov/pm/signup</a:t>
            </a:r>
            <a:endParaRPr lang="en-US" dirty="0"/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Obtain energy bills</a:t>
            </a:r>
          </a:p>
          <a:p>
            <a:pPr lvl="2"/>
            <a:r>
              <a:rPr lang="en-US" b="1" dirty="0"/>
              <a:t>Gas and electric</a:t>
            </a:r>
            <a:r>
              <a:rPr lang="en-US" dirty="0"/>
              <a:t>: Bills for prior year (January bill includes 12 months prior)</a:t>
            </a:r>
          </a:p>
          <a:p>
            <a:pPr lvl="2"/>
            <a:r>
              <a:rPr lang="en-US" b="1" dirty="0"/>
              <a:t>Oil and propane</a:t>
            </a:r>
            <a:r>
              <a:rPr lang="en-US" dirty="0"/>
              <a:t>: Delivery receipts for prior year</a:t>
            </a:r>
          </a:p>
          <a:p>
            <a:pPr lvl="2"/>
            <a:r>
              <a:rPr lang="en-US" b="1" dirty="0"/>
              <a:t>Tenant data</a:t>
            </a:r>
            <a:r>
              <a:rPr lang="en-US" dirty="0"/>
              <a:t>: Available through utility portal and LBER reports; City will help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Identify building size (sq. ft.) and ID from the list on the City of Newton website: </a:t>
            </a:r>
            <a:r>
              <a:rPr lang="en-US" dirty="0">
                <a:hlinkClick r:id="rId3"/>
              </a:rPr>
              <a:t>https://newtonma.gov/newtonBERDO</a:t>
            </a:r>
            <a:endParaRPr lang="en-US" dirty="0"/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Enter building information and energy data into Portfolio Manager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F4EC0-6820-DFBB-455E-C3461F47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22A8A-5536-DB9B-EA82-090CCEA515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DAFE2F-0458-CC1A-9DF2-5A683766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fld id="{1B79225A-044F-47AC-A466-ADAA88F41AF1}" type="slidenum">
              <a:rPr lang="en-US" smtClean="0"/>
              <a:pPr>
                <a:spcBef>
                  <a:spcPts val="600"/>
                </a:spcBef>
              </a:pPr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919EA7-4D9F-AB16-5044-B3670B50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6" y="365127"/>
            <a:ext cx="8551234" cy="65344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Setting up Portfolio Manager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6957B-077D-FEF1-04FC-94F7A30CE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5" y="1238833"/>
            <a:ext cx="8284456" cy="155542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b="1" i="1" dirty="0"/>
              <a:t>How challenging is it to use Energy Star Portfolio Manager?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Junior staffer learned Portfolio Manager and reported 30 City buildings in 15 hours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Demo video: 2 minutes to enter Newton City Hall using collected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F4EC0-6820-DFBB-455E-C3461F47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22A8A-5536-DB9B-EA82-090CCEA515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54CD22-F4F9-EB59-335F-AE5A2BAC917C}"/>
              </a:ext>
            </a:extLst>
          </p:cNvPr>
          <p:cNvGrpSpPr/>
          <p:nvPr/>
        </p:nvGrpSpPr>
        <p:grpSpPr>
          <a:xfrm>
            <a:off x="972762" y="2581484"/>
            <a:ext cx="7198475" cy="3876982"/>
            <a:chOff x="972762" y="2581484"/>
            <a:chExt cx="7198475" cy="38769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A014DA-4A6C-E4E9-5144-3C1E4F43D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2762" y="2581484"/>
              <a:ext cx="7198475" cy="38769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73B062-5E9E-E184-F33C-A2AF70B72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8411"/>
            <a:stretch/>
          </p:blipFill>
          <p:spPr>
            <a:xfrm>
              <a:off x="4615572" y="3429000"/>
              <a:ext cx="3470431" cy="300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8797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DAFE2F-0458-CC1A-9DF2-5A683766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919EA7-4D9F-AB16-5044-B3670B50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6" y="365127"/>
            <a:ext cx="8551234" cy="653446"/>
          </a:xfrm>
        </p:spPr>
        <p:txBody>
          <a:bodyPr>
            <a:normAutofit/>
          </a:bodyPr>
          <a:lstStyle/>
          <a:p>
            <a:r>
              <a:rPr lang="en-US" dirty="0"/>
              <a:t>Setting up Portfolio Manager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6957B-077D-FEF1-04FC-94F7A30CE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5" y="1237253"/>
            <a:ext cx="8284456" cy="4857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Has reporting been challenging in Boston? How will Newton be different?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000" dirty="0"/>
              <a:t>Boston works with owners to resolve issues and has had nearly complete reporting (only 3.8% of 2022 reports are pending revisions)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000" dirty="0"/>
              <a:t>Newton reporting is simpler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u="sng" dirty="0"/>
              <a:t>Fewer utilities</a:t>
            </a:r>
            <a:r>
              <a:rPr lang="en-US" dirty="0"/>
              <a:t>: no water or district steam reporting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u="sng" dirty="0"/>
              <a:t>Electricity emissions excluded</a:t>
            </a:r>
            <a:r>
              <a:rPr lang="en-US" dirty="0"/>
              <a:t>: no grid emissions, no solar metering, no tracking renewables, no changing emission factors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u="sng" dirty="0"/>
              <a:t>Single platform</a:t>
            </a:r>
            <a:r>
              <a:rPr lang="en-US" dirty="0"/>
              <a:t>: streamlined reporting (Boston and Cambridge uses two)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F4EC0-6820-DFBB-455E-C3461F47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22A8A-5536-DB9B-EA82-090CCEA515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25DFF2-1A8C-A508-C07C-9363FE4BB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943" y="5120314"/>
            <a:ext cx="4114800" cy="1014609"/>
          </a:xfrm>
          <a:prstGeom prst="rect">
            <a:avLst/>
          </a:prstGeom>
        </p:spPr>
      </p:pic>
      <p:pic>
        <p:nvPicPr>
          <p:cNvPr id="9218" name="Picture 2" descr="ENERGY STAR Portfolio Manager logo">
            <a:extLst>
              <a:ext uri="{FF2B5EF4-FFF2-40B4-BE49-F238E27FC236}">
                <a16:creationId xmlns:a16="http://schemas.microsoft.com/office/drawing/2014/main" id="{2007CE23-89CC-99A4-9CC3-5FA89B55F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19" y="5211761"/>
            <a:ext cx="4114800" cy="8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61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056F8-F797-8B1D-8C1B-A41471C6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5400" dirty="0"/>
              <a:t>Impacts of BERDO on Newton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214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BA7FCE-E0B1-C8F1-F8C5-C8CB85E4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9AE61-CCA3-D28C-5026-37FF06A21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BERDO Administration Cost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C9B00-CADC-8D2F-C262-4AD1F5F11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5" y="1303569"/>
            <a:ext cx="8284456" cy="485721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b="1" i="1" dirty="0"/>
              <a:t>What will BERDO cost taxpayers?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City of Newton will hire 1 full-time personnel to administer BERDO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City of Newton has an annual consultant budget of $165,000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Municipal facilities will comply with BERDO until 2040 </a:t>
            </a:r>
            <a:r>
              <a:rPr lang="en-US" sz="1800" dirty="0">
                <a:sym typeface="Wingdings" pitchFamily="2" charset="2"/>
              </a:rPr>
              <a:t> no cost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Total annual costs: up to $290,000 per year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48000-7CF0-EBAB-9965-9AF3A99D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206AA1-19DE-9859-A762-713E6CF94C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8020E-CBCB-1D4B-48E5-7012FE954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8497" y="3517503"/>
            <a:ext cx="5836303" cy="292827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57EE3-3045-3B9C-3FD8-AC4F9AF23E9C}"/>
              </a:ext>
            </a:extLst>
          </p:cNvPr>
          <p:cNvSpPr txBox="1"/>
          <p:nvPr/>
        </p:nvSpPr>
        <p:spPr>
          <a:xfrm>
            <a:off x="2412141" y="3178949"/>
            <a:ext cx="4589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small" dirty="0"/>
              <a:t>Municipal facility emissions compared to BERDO Limit</a:t>
            </a:r>
          </a:p>
        </p:txBody>
      </p:sp>
    </p:spTree>
    <p:extLst>
      <p:ext uri="{BB962C8B-B14F-4D97-AF65-F5344CB8AC3E}">
        <p14:creationId xmlns:p14="http://schemas.microsoft.com/office/powerpoint/2010/main" val="705518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E5C7B-A623-095B-3833-D02E73D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4B9BBC-D695-7D8A-26B5-C9553F81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 Competitiveness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60C9-BDAC-A7B0-68F8-D896DBE6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3BD88-9715-6A21-2DB2-8F8EADC79F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99383EB-52C8-E80D-8B38-6585A47D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65" y="1400131"/>
            <a:ext cx="4947043" cy="4440565"/>
          </a:xfrm>
        </p:spPr>
        <p:txBody>
          <a:bodyPr>
            <a:normAutofit/>
          </a:bodyPr>
          <a:lstStyle/>
          <a:p>
            <a:pPr marL="114300" marR="457200" indent="0" fontAlgn="ct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r>
              <a:rPr lang="en-US" sz="1900" b="1" i="1" dirty="0"/>
              <a:t>How will BERDO affect property values and Newton’s tax base?</a:t>
            </a:r>
            <a:endParaRPr lang="en-US" sz="19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00050" marR="457200" indent="-285750" fontAlgn="ct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914400" algn="l"/>
              </a:tabLst>
            </a:pPr>
            <a:r>
              <a:rPr lang="en-US" sz="1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Stakeholders question if BERDO will hurt Newton’s economic competitiveness</a:t>
            </a:r>
          </a:p>
          <a:p>
            <a:pPr marL="400050" marR="457200" indent="-285750" fontAlgn="ct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914400" algn="l"/>
              </a:tabLst>
            </a:pPr>
            <a:r>
              <a:rPr lang="en-US" sz="1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Seven peer-reviewed studies show high-performing buildings garner market premiums</a:t>
            </a:r>
          </a:p>
          <a:p>
            <a:pPr marL="742950" marR="457200" lvl="1" indent="-285750" fontAlgn="ct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914400" algn="l"/>
              </a:tabLst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Average sale price increase: 2–25%</a:t>
            </a:r>
          </a:p>
          <a:p>
            <a:pPr marL="742950" marR="457200" lvl="1" indent="-285750" fontAlgn="ct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914400" algn="l"/>
              </a:tabLst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Average rental price increase: 2–14%</a:t>
            </a:r>
          </a:p>
          <a:p>
            <a:pPr marL="742950" marR="457200" lvl="1" indent="-285750" fontAlgn="ct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914400" algn="l"/>
              </a:tabLst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Average occupancy rate increase: 3–11%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CF6DEC-6B89-9E11-4CF8-6C34A4404381}"/>
              </a:ext>
            </a:extLst>
          </p:cNvPr>
          <p:cNvSpPr txBox="1"/>
          <p:nvPr/>
        </p:nvSpPr>
        <p:spPr>
          <a:xfrm>
            <a:off x="5166345" y="5055256"/>
            <a:ext cx="37955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 (research assembled by IMT): Devine and Kok 2015, Wiley et al. 2010, 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Fuerst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McAllister 2009/2011, Jackson 2009, Pivo and Fisher 2010, Kok et al. 2010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AA4861-4826-8082-EAFE-028F834B7290}"/>
              </a:ext>
            </a:extLst>
          </p:cNvPr>
          <p:cNvSpPr txBox="1"/>
          <p:nvPr/>
        </p:nvSpPr>
        <p:spPr>
          <a:xfrm>
            <a:off x="4987690" y="1659438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small" dirty="0"/>
              <a:t>Added value of ENERGY STAR-labeled commercial buildings in the United States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A4611DE-6E53-4ADF-B04A-879E0BDB9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0824" y="2303484"/>
            <a:ext cx="3866632" cy="2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16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06B5957-A5C0-2C71-CFC3-BC578D06F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©2024 Synapse Energy Economics Inc. All rights reserved.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Google Shape;1097;p94">
            <a:extLst>
              <a:ext uri="{FF2B5EF4-FFF2-40B4-BE49-F238E27FC236}">
                <a16:creationId xmlns:a16="http://schemas.microsoft.com/office/drawing/2014/main" id="{4C481A28-9770-12E5-BAAD-C675CC227567}"/>
              </a:ext>
            </a:extLst>
          </p:cNvPr>
          <p:cNvSpPr txBox="1">
            <a:spLocks/>
          </p:cNvSpPr>
          <p:nvPr/>
        </p:nvSpPr>
        <p:spPr>
          <a:xfrm>
            <a:off x="3200400" y="2347544"/>
            <a:ext cx="2743200" cy="18578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1">
            <a:noAutofit/>
          </a:bodyPr>
          <a:lstStyle>
            <a:lvl1pPr marL="171450" indent="-17145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 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7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r>
              <a:rPr lang="en-US" sz="1400"/>
              <a:t> Philip Eash-Gates, PE, CEM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r>
              <a:rPr lang="en-US" sz="1400"/>
              <a:t>Principal Associate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r>
              <a:rPr lang="en-US" sz="1400"/>
              <a:t>617-453-7080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r>
              <a:rPr lang="en-US" sz="1400"/>
              <a:t>peash-gates@synapse-energy.com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781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A2EC0FD-E9E4-D672-FE61-47987F048CA3}"/>
              </a:ext>
            </a:extLst>
          </p:cNvPr>
          <p:cNvGrpSpPr>
            <a:grpSpLocks noChangeAspect="1"/>
          </p:cNvGrpSpPr>
          <p:nvPr/>
        </p:nvGrpSpPr>
        <p:grpSpPr>
          <a:xfrm>
            <a:off x="1496526" y="3175528"/>
            <a:ext cx="6150948" cy="3436379"/>
            <a:chOff x="501326" y="2625098"/>
            <a:chExt cx="6816090" cy="380797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9BD89EA-E162-6D2A-1CEA-FA51A82518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1326" y="2714324"/>
              <a:ext cx="6816090" cy="371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5FB107-DF2F-D446-EB55-F2601868B87E}"/>
                </a:ext>
              </a:extLst>
            </p:cNvPr>
            <p:cNvSpPr/>
            <p:nvPr/>
          </p:nvSpPr>
          <p:spPr>
            <a:xfrm>
              <a:off x="529381" y="5967663"/>
              <a:ext cx="1346725" cy="465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9BAEEE0-EA5A-F0E1-5AAD-880E31E11A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76755" y="2625098"/>
              <a:ext cx="2444816" cy="31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E5C7B-A623-095B-3833-D02E73D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4B9BBC-D695-7D8A-26B5-C9553F81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Performance Standards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60C9-BDAC-A7B0-68F8-D896DBE6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3BD88-9715-6A21-2DB2-8F8EADC79F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99383EB-52C8-E80D-8B38-6585A47D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6" y="1232001"/>
            <a:ext cx="8020558" cy="1391846"/>
          </a:xfrm>
        </p:spPr>
        <p:txBody>
          <a:bodyPr>
            <a:normAutofit fontScale="85000" lnSpcReduction="10000"/>
          </a:bodyPr>
          <a:lstStyle/>
          <a:p>
            <a:pPr marL="400050" marR="457200" indent="-285750" font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Leading policy tool available to local government for building decarbonization</a:t>
            </a:r>
          </a:p>
          <a:p>
            <a:pPr marL="742950" marR="457200" lvl="1" indent="-285750" font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Large impact, few regulated buildings, resilient to legal challenge</a:t>
            </a:r>
          </a:p>
          <a:p>
            <a:pPr marL="400050" marR="457200" indent="-285750" font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17 jurisdictions have adopted performance standards</a:t>
            </a:r>
          </a:p>
          <a:p>
            <a:pPr marL="400050" marR="457200" indent="-285750" font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35+ more have committed to adoption by 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CF6DEC-6B89-9E11-4CF8-6C34A4404381}"/>
              </a:ext>
            </a:extLst>
          </p:cNvPr>
          <p:cNvSpPr txBox="1"/>
          <p:nvPr/>
        </p:nvSpPr>
        <p:spPr>
          <a:xfrm>
            <a:off x="1235423" y="6131291"/>
            <a:ext cx="22573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IMT, National BPS Coalition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24139-E0B6-18F4-711F-40B1AA79851C}"/>
              </a:ext>
            </a:extLst>
          </p:cNvPr>
          <p:cNvSpPr txBox="1"/>
          <p:nvPr/>
        </p:nvSpPr>
        <p:spPr>
          <a:xfrm>
            <a:off x="1850581" y="2684469"/>
            <a:ext cx="5442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small" dirty="0"/>
              <a:t>Status of building performance standards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230201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E5C7B-A623-095B-3833-D02E73D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4B9BBC-D695-7D8A-26B5-C9553F81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Massachusetts Context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60C9-BDAC-A7B0-68F8-D896DBE6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www.synapse-energy.com  |  ©2023 Synapse Energy Economics Inc.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3BD88-9715-6A21-2DB2-8F8EADC79F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99383EB-52C8-E80D-8B38-6585A47D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50" y="1319213"/>
            <a:ext cx="8276590" cy="4857750"/>
          </a:xfrm>
        </p:spPr>
        <p:txBody>
          <a:bodyPr>
            <a:normAutofit/>
          </a:bodyPr>
          <a:lstStyle/>
          <a:p>
            <a:pPr marL="400050" marR="457200" indent="-285750" fontAlgn="ctr">
              <a:spcBef>
                <a:spcPts val="9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Supportive environment for local decarbonization policies</a:t>
            </a:r>
          </a:p>
          <a:p>
            <a:pPr marL="400050" marR="457200" indent="-285750" fontAlgn="ctr">
              <a:spcBef>
                <a:spcPts val="9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Tapestry of supply- and demand-side initiatives</a:t>
            </a:r>
          </a:p>
          <a:p>
            <a:pPr marL="742950" marR="457200" lvl="1" indent="-285750" fontAlgn="ctr">
              <a:spcBef>
                <a:spcPts val="9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Renewable Portfolio Standard and Clean Energy Standard</a:t>
            </a:r>
          </a:p>
          <a:p>
            <a:pPr marL="742950" marR="457200" lvl="1" indent="-285750" fontAlgn="ctr">
              <a:spcBef>
                <a:spcPts val="9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Proposed Clean Heat Standard</a:t>
            </a:r>
          </a:p>
          <a:p>
            <a:pPr marL="742950" marR="457200" lvl="1" indent="-285750" fontAlgn="ctr">
              <a:spcBef>
                <a:spcPts val="9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Mass Save program for energy efficiency and electrification</a:t>
            </a:r>
          </a:p>
          <a:p>
            <a:pPr marL="742950" marR="457200" lvl="1" indent="-285750" fontAlgn="ctr">
              <a:spcBef>
                <a:spcPts val="9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Federally funded programs through 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Inflation Reduction Act</a:t>
            </a:r>
          </a:p>
          <a:p>
            <a:pPr marL="400050" marR="457200" indent="-285750" fontAlgn="ctr">
              <a:spcBef>
                <a:spcPts val="9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Net zero emissions in 2050 required under 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Global Warming Solutions Act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(GWSA) and Clean Energy and Climate Plan (CECP)</a:t>
            </a:r>
          </a:p>
          <a:p>
            <a:pPr marL="400050" marR="457200" indent="-285750" fontAlgn="ctr">
              <a:spcBef>
                <a:spcPts val="9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Newton BERDO efforts toward decarbonizing offers benefits:</a:t>
            </a:r>
          </a:p>
          <a:p>
            <a:pPr marL="742950" marR="457200" lvl="1" indent="-285750" fontAlgn="ctr">
              <a:spcBef>
                <a:spcPts val="9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Hedges against uncertainty in state planning to meet GWSA requirements</a:t>
            </a:r>
          </a:p>
          <a:p>
            <a:pPr marL="742950" marR="457200" lvl="1" indent="-285750" fontAlgn="ctr">
              <a:spcBef>
                <a:spcPts val="9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Phased decarbonization avoids early replacement, lowering costs</a:t>
            </a:r>
          </a:p>
          <a:p>
            <a:pPr marL="742950" marR="457200" lvl="1" indent="-285750" fontAlgn="ctr">
              <a:spcBef>
                <a:spcPts val="900"/>
              </a:spcBef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Reduces exposure to rising gas rates under state policy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2C1EC-3249-8874-F81A-B88F716916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027" y="1126422"/>
            <a:ext cx="1840437" cy="23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Feasibility and Cost of Complying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04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B462756E-0370-94E3-7E57-BEDB3DE6C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564" y="2963241"/>
            <a:ext cx="5800090" cy="34546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E5C7B-A623-095B-3833-D02E73D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4B9BBC-D695-7D8A-26B5-C9553F81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5" y="365127"/>
            <a:ext cx="6871747" cy="653446"/>
          </a:xfrm>
        </p:spPr>
        <p:txBody>
          <a:bodyPr>
            <a:normAutofit/>
          </a:bodyPr>
          <a:lstStyle/>
          <a:p>
            <a:r>
              <a:rPr lang="en-US" dirty="0"/>
              <a:t>Pace of Decarbonization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60C9-BDAC-A7B0-68F8-D896DBE6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3BD88-9715-6A21-2DB2-8F8EADC79F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9F3CA2-6C30-F24C-3A14-6F1E53731F03}"/>
              </a:ext>
            </a:extLst>
          </p:cNvPr>
          <p:cNvSpPr txBox="1"/>
          <p:nvPr/>
        </p:nvSpPr>
        <p:spPr>
          <a:xfrm>
            <a:off x="6782667" y="4707099"/>
            <a:ext cx="203117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50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Notes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Boston and Cambridge include electricity emissions</a:t>
            </a:r>
          </a:p>
          <a:p>
            <a:pPr>
              <a:spcBef>
                <a:spcPts val="600"/>
              </a:spcBef>
            </a:pP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Cambridge allows carbon offsets for buildings ≥100,000 sq. ft.</a:t>
            </a:r>
          </a:p>
          <a:p>
            <a:pPr>
              <a:spcBef>
                <a:spcPts val="600"/>
              </a:spcBef>
            </a:pP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Newton and Cambridge have slower pace for buildings &lt;100,000 sq. ft.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53F9881-AF6A-DB37-1BD7-4B8C00E3F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1" y="1289651"/>
            <a:ext cx="8284456" cy="485721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i="1" dirty="0"/>
              <a:t>Will Newton require quick decarbonization like Boston and Cambridge?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Newton standards are aligned to capital planning cycles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Reductions are comparatively later, less frequent, and more gradual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3F43B7-653F-9B10-8F1E-6F7FAFDF83F1}"/>
              </a:ext>
            </a:extLst>
          </p:cNvPr>
          <p:cNvSpPr txBox="1"/>
          <p:nvPr/>
        </p:nvSpPr>
        <p:spPr>
          <a:xfrm>
            <a:off x="507609" y="2544069"/>
            <a:ext cx="5650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cap="small" dirty="0"/>
              <a:t>Building performance standard emission limits in Massachusetts</a:t>
            </a:r>
          </a:p>
        </p:txBody>
      </p:sp>
    </p:spTree>
    <p:extLst>
      <p:ext uri="{BB962C8B-B14F-4D97-AF65-F5344CB8AC3E}">
        <p14:creationId xmlns:p14="http://schemas.microsoft.com/office/powerpoint/2010/main" val="3422434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19C10FD-FF40-B90F-49F0-9C82817C6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967" y="3104851"/>
            <a:ext cx="5577840" cy="3388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E5C7B-A623-095B-3833-D02E73D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4B9BBC-D695-7D8A-26B5-C9553F81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5" y="365127"/>
            <a:ext cx="6871747" cy="653446"/>
          </a:xfrm>
        </p:spPr>
        <p:txBody>
          <a:bodyPr>
            <a:normAutofit/>
          </a:bodyPr>
          <a:lstStyle/>
          <a:p>
            <a:r>
              <a:rPr lang="en-US" dirty="0"/>
              <a:t>Pace of Decarbonization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60C9-BDAC-A7B0-68F8-D896DBE6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3BD88-9715-6A21-2DB2-8F8EADC79F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9F3CA2-6C30-F24C-3A14-6F1E53731F03}"/>
              </a:ext>
            </a:extLst>
          </p:cNvPr>
          <p:cNvSpPr txBox="1"/>
          <p:nvPr/>
        </p:nvSpPr>
        <p:spPr>
          <a:xfrm>
            <a:off x="6428740" y="5055774"/>
            <a:ext cx="1935130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50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Notes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Assumes Newton buildings have similar performance as Boston buildings of same type</a:t>
            </a:r>
          </a:p>
          <a:p>
            <a:pPr>
              <a:spcBef>
                <a:spcPts val="600"/>
              </a:spcBef>
            </a:pP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Does not total to 293 buildings because all-electric buildings will not need to make changes.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53F9881-AF6A-DB37-1BD7-4B8C00E3F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5" y="1230740"/>
            <a:ext cx="8284456" cy="485721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b="1" i="1" dirty="0"/>
              <a:t>When will owners need to reduce emissions?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About 10 buildings impacted each year; 40 buildings by 2030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Most buildings (67%) will comply until 2040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All public and non-profit affordable housing buildings (nine total) comply until 2040</a:t>
            </a:r>
            <a:endParaRPr lang="en-US" sz="1800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67572-4B84-9F6C-FDE2-3C33AAF96C83}"/>
              </a:ext>
            </a:extLst>
          </p:cNvPr>
          <p:cNvSpPr txBox="1"/>
          <p:nvPr/>
        </p:nvSpPr>
        <p:spPr>
          <a:xfrm>
            <a:off x="751299" y="2763238"/>
            <a:ext cx="5325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cap="small" dirty="0"/>
              <a:t>Count of buildings over BERDO limits (in absence of upgrades)</a:t>
            </a:r>
          </a:p>
        </p:txBody>
      </p:sp>
    </p:spTree>
    <p:extLst>
      <p:ext uri="{BB962C8B-B14F-4D97-AF65-F5344CB8AC3E}">
        <p14:creationId xmlns:p14="http://schemas.microsoft.com/office/powerpoint/2010/main" val="284621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E5C7B-A623-095B-3833-D02E73D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9225A-044F-47AC-A466-ADAA88F41AF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4B9BBC-D695-7D8A-26B5-C9553F81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25" y="365127"/>
            <a:ext cx="6871747" cy="653446"/>
          </a:xfrm>
        </p:spPr>
        <p:txBody>
          <a:bodyPr>
            <a:normAutofit/>
          </a:bodyPr>
          <a:lstStyle/>
          <a:p>
            <a:r>
              <a:rPr lang="en-US" dirty="0"/>
              <a:t>Cost of Complying: Energy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60C9-BDAC-A7B0-68F8-D896DBE6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www.synapse-energy.com  |  ©2023 Synapse Energy Economics Inc. All rights reserved.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3BD88-9715-6A21-2DB2-8F8EADC79F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9F3CA2-6C30-F24C-3A14-6F1E53731F03}"/>
              </a:ext>
            </a:extLst>
          </p:cNvPr>
          <p:cNvSpPr txBox="1"/>
          <p:nvPr/>
        </p:nvSpPr>
        <p:spPr>
          <a:xfrm>
            <a:off x="5572734" y="5627004"/>
            <a:ext cx="3465282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050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Sustainable Energy Advantage and Synapse Energy Economics for MA DEP, 2023 (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Link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spcBef>
                <a:spcPts val="300"/>
              </a:spcBef>
            </a:pPr>
            <a:r>
              <a:rPr lang="en-US" sz="10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Energy+Environmental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Economics and Scott Madden Management Consultants for MA DPU, 2022. (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Link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53F9881-AF6A-DB37-1BD7-4B8C00E3F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5" y="1223611"/>
            <a:ext cx="8334667" cy="16363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 i="1" dirty="0"/>
              <a:t>How will BERDO affect energy costs?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Studies for MA DEP and MA DPU forecast heat pumps to be less expensive to operate than gas heating by 2030 under CECP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Gas heating costs are expected to rise to 300%–700% of current costs by 2050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BERDO reduces exposure to rising gas 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5989B-EFBF-C91A-0F6C-D1269A8653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14" y="3286008"/>
            <a:ext cx="5256603" cy="305099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6CA514-C5B7-BDCB-BB63-1A5B08313D21}"/>
              </a:ext>
            </a:extLst>
          </p:cNvPr>
          <p:cNvGrpSpPr/>
          <p:nvPr/>
        </p:nvGrpSpPr>
        <p:grpSpPr>
          <a:xfrm>
            <a:off x="5647163" y="3288901"/>
            <a:ext cx="3329826" cy="2229395"/>
            <a:chOff x="6006788" y="2956103"/>
            <a:chExt cx="3115695" cy="235817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12C55AE-33CC-18BA-78A6-040BAC8EED84}"/>
                </a:ext>
              </a:extLst>
            </p:cNvPr>
            <p:cNvGrpSpPr/>
            <p:nvPr/>
          </p:nvGrpSpPr>
          <p:grpSpPr>
            <a:xfrm>
              <a:off x="6078639" y="2975198"/>
              <a:ext cx="2973881" cy="2278151"/>
              <a:chOff x="6110913" y="3115047"/>
              <a:chExt cx="2973881" cy="227815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BFB0293-6618-EBB3-91E0-FFE571425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70513" y="3115047"/>
                <a:ext cx="1181501" cy="227815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762A64C-7F3D-771C-CFC0-8448A91C9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39374" y="3752035"/>
                <a:ext cx="1245420" cy="37495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2F743F7-8F18-21BC-72A9-43B1F556A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10913" y="3115047"/>
                <a:ext cx="401855" cy="227815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F123982-FF1F-2C9F-50E0-6B3AAB6D7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39374" y="4201800"/>
                <a:ext cx="1245420" cy="37495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19E8B7C-EF18-0CAF-C159-899495CB6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39374" y="4651565"/>
                <a:ext cx="1062326" cy="374958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40B42E6-2D89-097B-1B77-7F622D667E97}"/>
                </a:ext>
              </a:extLst>
            </p:cNvPr>
            <p:cNvSpPr/>
            <p:nvPr/>
          </p:nvSpPr>
          <p:spPr>
            <a:xfrm>
              <a:off x="6006790" y="2956103"/>
              <a:ext cx="3115695" cy="235817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2CB663-AB0D-E29F-7EE0-BD8BF2186D8B}"/>
              </a:ext>
            </a:extLst>
          </p:cNvPr>
          <p:cNvSpPr txBox="1"/>
          <p:nvPr/>
        </p:nvSpPr>
        <p:spPr>
          <a:xfrm>
            <a:off x="1073859" y="2919395"/>
            <a:ext cx="3795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small" dirty="0"/>
              <a:t>Massachusetts space heating cost forecast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9E9645-2E36-7224-D21F-D9923C23AFB8}"/>
              </a:ext>
            </a:extLst>
          </p:cNvPr>
          <p:cNvSpPr txBox="1"/>
          <p:nvPr/>
        </p:nvSpPr>
        <p:spPr>
          <a:xfrm>
            <a:off x="5516769" y="2919395"/>
            <a:ext cx="3544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small" dirty="0"/>
              <a:t>Massachusetts natural gas cost forecast</a:t>
            </a:r>
          </a:p>
        </p:txBody>
      </p:sp>
    </p:spTree>
    <p:extLst>
      <p:ext uri="{BB962C8B-B14F-4D97-AF65-F5344CB8AC3E}">
        <p14:creationId xmlns:p14="http://schemas.microsoft.com/office/powerpoint/2010/main" val="1996463490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- PPT">
  <a:themeElements>
    <a:clrScheme name="Synapse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3376"/>
      </a:accent1>
      <a:accent2>
        <a:srgbClr val="377FE7"/>
      </a:accent2>
      <a:accent3>
        <a:srgbClr val="F8AB48"/>
      </a:accent3>
      <a:accent4>
        <a:srgbClr val="EFF9FE"/>
      </a:accent4>
      <a:accent5>
        <a:srgbClr val="18224A"/>
      </a:accent5>
      <a:accent6>
        <a:srgbClr val="39C5A9"/>
      </a:accent6>
      <a:hlink>
        <a:srgbClr val="000000"/>
      </a:hlink>
      <a:folHlink>
        <a:srgbClr val="595959"/>
      </a:folHlink>
    </a:clrScheme>
    <a:fontScheme name="Energy Guides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- PPT" id="{F1B392D0-C766-4F7C-A195-2D78BB0E7FEB}" vid="{7EEA109F-76F1-4446-9DAF-8B735BE8DC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5F78587022F4419013A8A07848007E" ma:contentTypeVersion="1" ma:contentTypeDescription="Create a new document." ma:contentTypeScope="" ma:versionID="117763a7aba4069641c326733236adf9">
  <xsd:schema xmlns:xsd="http://www.w3.org/2001/XMLSchema" xmlns:xs="http://www.w3.org/2001/XMLSchema" xmlns:p="http://schemas.microsoft.com/office/2006/metadata/properties" xmlns:ns2="4b54f95a-c392-4915-b50c-618f44f31247" targetNamespace="http://schemas.microsoft.com/office/2006/metadata/properties" ma:root="true" ma:fieldsID="1fbff1f4a39622302fe098e13c6d823d" ns2:_="">
    <xsd:import namespace="4b54f95a-c392-4915-b50c-618f44f31247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54f95a-c392-4915-b50c-618f44f31247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8" nillable="true" ma:displayName="Document Type" ma:internalName="Document_x0020_Typ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Pre-review Notes"/>
                        <xsd:enumeration value="Completed Review Forms"/>
                        <xsd:enumeration value="Completed Review Notes"/>
                        <xsd:enumeration value="Planning"/>
                        <xsd:enumeration value="Analysis"/>
                        <xsd:enumeration value="Orientation Scheduling and Tracking"/>
                        <xsd:enumeration value="Orientation Materials"/>
                        <xsd:enumeration value="Orientation Process Planning"/>
                        <xsd:enumeration value="Consulting Skills"/>
                        <xsd:enumeration value="Newbie Buddy Program"/>
                        <xsd:enumeration value="Consulting Skills Training"/>
                        <xsd:enumeration value="Excel Training"/>
                        <xsd:enumeration value="First Day Schedule"/>
                        <xsd:enumeration value="Admin Logistic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4b54f95a-c392-4915-b50c-618f44f31247"/>
  </documentManagement>
</p:properties>
</file>

<file path=customXml/itemProps1.xml><?xml version="1.0" encoding="utf-8"?>
<ds:datastoreItem xmlns:ds="http://schemas.openxmlformats.org/officeDocument/2006/customXml" ds:itemID="{B74BCE88-2A84-4744-B719-B2F802A6AD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D6E978-C854-4E3F-A2FE-C0BAB03733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54f95a-c392-4915-b50c-618f44f312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8F8960-D074-4426-8C35-83A9A987A364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4b54f95a-c392-4915-b50c-618f44f31247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- PPT (1)</Template>
  <TotalTime>50978</TotalTime>
  <Words>3609</Words>
  <Application>Microsoft Office PowerPoint</Application>
  <PresentationFormat>On-screen Show (4:3)</PresentationFormat>
  <Paragraphs>491</Paragraphs>
  <Slides>39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Aptos</vt:lpstr>
      <vt:lpstr>Arial</vt:lpstr>
      <vt:lpstr>Calibri</vt:lpstr>
      <vt:lpstr>Noto Sans VF</vt:lpstr>
      <vt:lpstr>Wingdings</vt:lpstr>
      <vt:lpstr>template - PPT</vt:lpstr>
      <vt:lpstr>Newton Building Energy Disclosure and Reporting Ordinance (BERDO)</vt:lpstr>
      <vt:lpstr>Agenda: Questions from Prior Hearings</vt:lpstr>
      <vt:lpstr>Context</vt:lpstr>
      <vt:lpstr>Building Performance Standards</vt:lpstr>
      <vt:lpstr>Massachusetts Context</vt:lpstr>
      <vt:lpstr>Feasibility and Cost of Complying</vt:lpstr>
      <vt:lpstr>Pace of Decarbonization</vt:lpstr>
      <vt:lpstr>Pace of Decarbonization</vt:lpstr>
      <vt:lpstr>Cost of Complying: Energy</vt:lpstr>
      <vt:lpstr>Cost of Complying: Capital Costs</vt:lpstr>
      <vt:lpstr>Cost of Complying: Capital Costs</vt:lpstr>
      <vt:lpstr>PowerPoint Presentation</vt:lpstr>
      <vt:lpstr>Cost of Complying: Capital Costs</vt:lpstr>
      <vt:lpstr>Cost of Complying: Financial Support</vt:lpstr>
      <vt:lpstr>Cost of Complying: Financial Support</vt:lpstr>
      <vt:lpstr>Case Studies</vt:lpstr>
      <vt:lpstr>Local Case Studies</vt:lpstr>
      <vt:lpstr>181 Lexington Street</vt:lpstr>
      <vt:lpstr>181 Lexington Street</vt:lpstr>
      <vt:lpstr>Newton Early Childhood Program</vt:lpstr>
      <vt:lpstr>Newton Early Childhood Program</vt:lpstr>
      <vt:lpstr>Auburndale Library</vt:lpstr>
      <vt:lpstr>Auburndale Library</vt:lpstr>
      <vt:lpstr>First Unitarian Universalist Society in Newton</vt:lpstr>
      <vt:lpstr>Chapman Construction and Design HQ</vt:lpstr>
      <vt:lpstr>Technical Assistance and Support</vt:lpstr>
      <vt:lpstr>Comparison to Boston Resources</vt:lpstr>
      <vt:lpstr>City Assistance for Building Owners</vt:lpstr>
      <vt:lpstr>State Assistance for Building Owners</vt:lpstr>
      <vt:lpstr>State Assistance for Building Owners</vt:lpstr>
      <vt:lpstr>Utility Assistance for Building Owners</vt:lpstr>
      <vt:lpstr>Reporting Energy Data</vt:lpstr>
      <vt:lpstr>Setting up Portfolio Manager</vt:lpstr>
      <vt:lpstr>Setting up Portfolio Manager</vt:lpstr>
      <vt:lpstr>Setting up Portfolio Manager</vt:lpstr>
      <vt:lpstr>Impacts of BERDO on Newton</vt:lpstr>
      <vt:lpstr>BERDO Administration Cost</vt:lpstr>
      <vt:lpstr>Economic Competitiveness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creator>Lucy Metz</dc:creator>
  <cp:lastModifiedBy>Halina Brown</cp:lastModifiedBy>
  <cp:revision>135</cp:revision>
  <dcterms:created xsi:type="dcterms:W3CDTF">2023-03-13T20:07:44Z</dcterms:created>
  <dcterms:modified xsi:type="dcterms:W3CDTF">2025-02-27T22:43:53Z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0x010100695F78587022F4419013A8A07848007E</vt:lpwstr>
  </property>
</Properties>
</file>