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589" r:id="rId3"/>
    <p:sldId id="380" r:id="rId4"/>
    <p:sldId id="596" r:id="rId5"/>
    <p:sldId id="258" r:id="rId6"/>
    <p:sldId id="588" r:id="rId7"/>
    <p:sldId id="379" r:id="rId8"/>
    <p:sldId id="377" r:id="rId9"/>
    <p:sldId id="257" r:id="rId10"/>
    <p:sldId id="383" r:id="rId11"/>
    <p:sldId id="385" r:id="rId12"/>
    <p:sldId id="259" r:id="rId13"/>
    <p:sldId id="581" r:id="rId14"/>
    <p:sldId id="584" r:id="rId15"/>
    <p:sldId id="381" r:id="rId16"/>
    <p:sldId id="587" r:id="rId17"/>
    <p:sldId id="594" r:id="rId18"/>
    <p:sldId id="595" r:id="rId19"/>
    <p:sldId id="264" r:id="rId20"/>
    <p:sldId id="590" r:id="rId21"/>
    <p:sldId id="591" r:id="rId22"/>
    <p:sldId id="592" r:id="rId23"/>
    <p:sldId id="593" r:id="rId24"/>
    <p:sldId id="283" r:id="rId25"/>
    <p:sldId id="57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4687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A132F-4627-40F0-8CD1-242BF2B5AC74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B73F5-37DA-46CF-BBD2-1056F1396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7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64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D5335-C87C-48DB-8FB6-BDFFED2097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05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3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73F5-37DA-46CF-BBD2-1056F1396F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Plotted lines represent both the</a:t>
            </a:r>
            <a:r>
              <a:rPr lang="en-US" b="1" dirty="0">
                <a:solidFill>
                  <a:srgbClr val="FF0000"/>
                </a:solidFill>
              </a:rPr>
              <a:t> individual compliance schedule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emission standard </a:t>
            </a:r>
            <a:r>
              <a:rPr lang="en-US" dirty="0">
                <a:solidFill>
                  <a:srgbClr val="FF0000"/>
                </a:solidFill>
              </a:rPr>
              <a:t>(Boston and Newton)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8D059-F26F-7749-983A-E6F15961CF1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7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Lucy – note 4/6/23 -- table now contains non-residential condos</a:t>
            </a:r>
          </a:p>
          <a:p>
            <a:r>
              <a:rPr lang="en-US" dirty="0"/>
              <a:t>Philip (4/11/23): updated to capture 1 missed condo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D5335-C87C-48DB-8FB6-BDFFED2097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0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8D059-F26F-7749-983A-E6F15961CF1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2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3978-EFD9-02CB-B7A7-C94F556A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7DFB0-3B4D-D7DD-9469-B76E2C942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4C141-3CE8-EFCB-C3C2-A24B0577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5B00-E4B5-4650-8BA0-1320DD2CD86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B9AC1-CF3A-44B0-3BC6-C6E22F03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29F4-56B5-85BC-2EDD-D0D7E7BB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2D10-4669-451A-9FB9-5E4000ED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0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7DD8-7685-FBC4-9A1D-3019EC95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465F8F-6249-C335-B2BD-9109C4814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F368E-5C51-9445-3C0D-ABA6CEE0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5B00-E4B5-4650-8BA0-1320DD2CD86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19CDE-3EB6-69FA-6493-ACE436F5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415D8-18B2-A219-0F3B-C4C76CE4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2D10-4669-451A-9FB9-5E4000ED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492ED8-62C4-8D87-218D-96F46B103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931DE-5CF3-1F51-CA88-840E21634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3918F-6AAB-9297-4AF7-2D47656C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5B00-E4B5-4650-8BA0-1320DD2CD86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C1986-7313-0004-4682-5C1B889F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043B8-3C3E-7997-39D9-298C9275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2D10-4669-451A-9FB9-5E4000ED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1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231713" y="297975"/>
            <a:ext cx="2817499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6023" y="6498992"/>
            <a:ext cx="526963" cy="393192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35" y="365127"/>
            <a:ext cx="8459091" cy="6534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34" y="1319753"/>
            <a:ext cx="11045941" cy="4857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841" y="6498992"/>
            <a:ext cx="7437120" cy="39012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565661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231713" y="297975"/>
            <a:ext cx="2817499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6023" y="6498992"/>
            <a:ext cx="526963" cy="393192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35" y="365127"/>
            <a:ext cx="8459091" cy="6534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34" y="1319753"/>
            <a:ext cx="11045941" cy="4857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841" y="6498992"/>
            <a:ext cx="7437120" cy="39012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951634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547" y="643497"/>
            <a:ext cx="8126699" cy="1087437"/>
          </a:xfrm>
        </p:spPr>
        <p:txBody>
          <a:bodyPr anchor="b">
            <a:noAutofit/>
          </a:bodyPr>
          <a:lstStyle>
            <a:lvl1pPr algn="l">
              <a:lnSpc>
                <a:spcPts val="312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547" y="2398078"/>
            <a:ext cx="10383520" cy="1056322"/>
          </a:xfrm>
        </p:spPr>
        <p:txBody>
          <a:bodyPr>
            <a:noAutofit/>
          </a:bodyPr>
          <a:lstStyle>
            <a:lvl1pPr marL="0" indent="0" algn="l">
              <a:lnSpc>
                <a:spcPts val="3200"/>
              </a:lnSpc>
              <a:buNone/>
              <a:defRPr lang="en-US" sz="24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0602" y="6498992"/>
            <a:ext cx="6747933" cy="393192"/>
          </a:xfrm>
        </p:spPr>
        <p:txBody>
          <a:bodyPr/>
          <a:lstStyle>
            <a:lvl1pPr algn="r">
              <a:defRPr lang="en-US" sz="1000" b="0" i="0" u="none" strike="noStrike" baseline="0" smtClean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82547" y="4238815"/>
            <a:ext cx="10415373" cy="518683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20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82547" y="4961238"/>
            <a:ext cx="10415373" cy="747584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ts val="32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lang="en-US" sz="2000" b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5F8EFE-06D8-214D-8DF9-36C1BA20DA55}"/>
              </a:ext>
            </a:extLst>
          </p:cNvPr>
          <p:cNvSpPr/>
          <p:nvPr userDrawn="1"/>
        </p:nvSpPr>
        <p:spPr>
          <a:xfrm>
            <a:off x="0" y="0"/>
            <a:ext cx="8890571" cy="2378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7663A-64AE-2AAE-A004-8041C849B69D}"/>
              </a:ext>
            </a:extLst>
          </p:cNvPr>
          <p:cNvSpPr/>
          <p:nvPr userDrawn="1"/>
        </p:nvSpPr>
        <p:spPr>
          <a:xfrm>
            <a:off x="9009246" y="0"/>
            <a:ext cx="3182753" cy="2378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364B67-8EF3-AE2F-B26C-0AED03C66974}"/>
              </a:ext>
            </a:extLst>
          </p:cNvPr>
          <p:cNvCxnSpPr>
            <a:cxnSpLocks/>
          </p:cNvCxnSpPr>
          <p:nvPr userDrawn="1"/>
        </p:nvCxnSpPr>
        <p:spPr>
          <a:xfrm>
            <a:off x="882547" y="1775559"/>
            <a:ext cx="1130945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E107306-24DE-D106-0E1E-01E951E36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9841" y="628501"/>
            <a:ext cx="2813955" cy="60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0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231713" y="297975"/>
            <a:ext cx="2817499" cy="653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6023" y="6498992"/>
            <a:ext cx="526963" cy="393192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35" y="365127"/>
            <a:ext cx="8459091" cy="6534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34" y="1319753"/>
            <a:ext cx="11045941" cy="4857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841" y="6498992"/>
            <a:ext cx="7437120" cy="39012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3620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C41EE8-7865-1CE4-0411-60C2AB204AC1}"/>
              </a:ext>
            </a:extLst>
          </p:cNvPr>
          <p:cNvSpPr/>
          <p:nvPr userDrawn="1"/>
        </p:nvSpPr>
        <p:spPr>
          <a:xfrm>
            <a:off x="0" y="2378987"/>
            <a:ext cx="12192000" cy="2002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33" y="2547258"/>
            <a:ext cx="11189740" cy="1665515"/>
          </a:xfrm>
        </p:spPr>
        <p:txBody>
          <a:bodyPr>
            <a:normAutofit/>
          </a:bodyPr>
          <a:lstStyle>
            <a:lvl1pPr marL="171450" indent="-171450">
              <a:lnSpc>
                <a:spcPts val="3200"/>
              </a:lnSpc>
              <a:buFont typeface="Arial" panose="020B0604020202020204" pitchFamily="34" charset="0"/>
              <a:buChar char=" 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841" y="6498992"/>
            <a:ext cx="7437120" cy="390124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6023" y="6498992"/>
            <a:ext cx="526963" cy="393192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4049323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1" y="376775"/>
            <a:ext cx="5805713" cy="65344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6627" y="1319753"/>
            <a:ext cx="5675087" cy="485721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5841" y="6498992"/>
            <a:ext cx="7437120" cy="390124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6023" y="6498992"/>
            <a:ext cx="526963" cy="393192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217716" y="359229"/>
            <a:ext cx="5805713" cy="58347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4F75A6-4192-90D1-85BA-CCDE1CF74919}"/>
              </a:ext>
            </a:extLst>
          </p:cNvPr>
          <p:cNvSpPr/>
          <p:nvPr userDrawn="1"/>
        </p:nvSpPr>
        <p:spPr>
          <a:xfrm>
            <a:off x="0" y="0"/>
            <a:ext cx="8890571" cy="2378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82BC19-9238-509A-4EDC-3E98CA1BAB4E}"/>
              </a:ext>
            </a:extLst>
          </p:cNvPr>
          <p:cNvSpPr/>
          <p:nvPr userDrawn="1"/>
        </p:nvSpPr>
        <p:spPr>
          <a:xfrm>
            <a:off x="9009246" y="0"/>
            <a:ext cx="3182753" cy="2378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FECF-CA13-CED5-EE00-1DA028D1A9B4}"/>
              </a:ext>
            </a:extLst>
          </p:cNvPr>
          <p:cNvCxnSpPr>
            <a:cxnSpLocks/>
          </p:cNvCxnSpPr>
          <p:nvPr userDrawn="1"/>
        </p:nvCxnSpPr>
        <p:spPr>
          <a:xfrm>
            <a:off x="6096001" y="1030221"/>
            <a:ext cx="608051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150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242697" y="296092"/>
            <a:ext cx="2949304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36" y="365127"/>
            <a:ext cx="8448105" cy="653446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78" y="1941534"/>
            <a:ext cx="3050039" cy="3989390"/>
          </a:xfrm>
        </p:spPr>
        <p:txBody>
          <a:bodyPr anchor="t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6192" y="1418117"/>
            <a:ext cx="7569209" cy="539523"/>
          </a:xfrm>
        </p:spPr>
        <p:txBody>
          <a:bodyPr anchor="t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1772" y="1959278"/>
            <a:ext cx="7808688" cy="3958092"/>
          </a:xfrm>
        </p:spPr>
        <p:txBody>
          <a:bodyPr>
            <a:noAutofit/>
          </a:bodyPr>
          <a:lstStyle>
            <a:lvl1pPr marL="119063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800"/>
            </a:lvl1pPr>
            <a:lvl2pPr marL="347663" indent="-173038">
              <a:lnSpc>
                <a:spcPts val="2400"/>
              </a:lnSpc>
              <a:spcBef>
                <a:spcPts val="0"/>
              </a:spcBef>
              <a:defRPr sz="1600" i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509" y="273260"/>
            <a:ext cx="3053491" cy="7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45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BB6BD6-E9BD-3033-144F-BB065A3FAC35}"/>
              </a:ext>
            </a:extLst>
          </p:cNvPr>
          <p:cNvSpPr/>
          <p:nvPr userDrawn="1"/>
        </p:nvSpPr>
        <p:spPr>
          <a:xfrm>
            <a:off x="0" y="298384"/>
            <a:ext cx="12192000" cy="6559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6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001F-0D16-03D7-C69C-0C2CEF60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CCE13-D447-BEBA-FF22-11CC7D56B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D8EEB-A77C-9874-0503-15F67336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5B00-E4B5-4650-8BA0-1320DD2CD86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7335-30DA-5809-E98A-DF449EC3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A9104-41AD-9ABB-4C3D-D31F938C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2D10-4669-451A-9FB9-5E4000ED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36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242698" y="296092"/>
            <a:ext cx="2949303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34" y="365127"/>
            <a:ext cx="8415156" cy="6534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9" y="1937916"/>
            <a:ext cx="5157787" cy="4231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937916"/>
            <a:ext cx="5183188" cy="4231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4" y="273260"/>
            <a:ext cx="3064475" cy="7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38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242698" y="296092"/>
            <a:ext cx="2949303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34" y="365127"/>
            <a:ext cx="8529577" cy="65344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1400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37916"/>
            <a:ext cx="5157787" cy="4231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11400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937916"/>
            <a:ext cx="5183188" cy="42313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698" y="273260"/>
            <a:ext cx="2949301" cy="7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07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242698" y="296092"/>
            <a:ext cx="2949303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435" y="365127"/>
            <a:ext cx="8404171" cy="6534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49774" y="1303409"/>
            <a:ext cx="10856892" cy="4828450"/>
          </a:xfrm>
        </p:spPr>
        <p:txBody>
          <a:bodyPr>
            <a:noAutofit/>
          </a:bodyPr>
          <a:lstStyle>
            <a:lvl1pPr marL="119063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 "/>
              <a:defRPr sz="1800"/>
            </a:lvl1pPr>
            <a:lvl2pPr marL="347663" indent="-173038">
              <a:lnSpc>
                <a:spcPts val="2400"/>
              </a:lnSpc>
              <a:spcBef>
                <a:spcPts val="0"/>
              </a:spcBef>
              <a:buClr>
                <a:schemeClr val="tx2"/>
              </a:buClr>
              <a:defRPr sz="1600" i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71654" y="6580046"/>
            <a:ext cx="2678780" cy="246221"/>
          </a:xfrm>
        </p:spPr>
        <p:txBody>
          <a:bodyPr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000" kern="1200" dirty="0" smtClean="0">
                <a:solidFill>
                  <a:schemeClr val="accent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Presenter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40" y="273260"/>
            <a:ext cx="3075459" cy="7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06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00C18-DE37-F7E3-4E3B-4FDE878F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2416-62FE-474C-A39E-EFB8EF4193FE}" type="datetime1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1AB1-E84A-F14E-9AB4-E3D8FE859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CAF3E-ACA9-E562-B505-79D09766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7756-FF9E-1940-8FB1-4E3EA53FA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8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21C0-6501-EADE-7360-311028452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11BD0-D77D-2759-EA6E-8E3D471CA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8947B-8500-9A7A-3623-AFBD6C61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5B00-E4B5-4650-8BA0-1320DD2CD86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6A26-B8CC-52CE-51D3-4D644FE9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BB9F7-4F13-A799-33A1-8C15016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2D10-4669-451A-9FB9-5E4000ED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9212-F565-C8B8-B673-CEF80128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06BA8-D073-42D8-0C02-05C2E3156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3F9F0-44E9-7A25-78E3-D2EFD9242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5FB4A-7D5C-AA78-3B32-9B2FC05E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5B00-E4B5-4650-8BA0-1320DD2CD86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7F6D-40F6-7463-D333-B6E2D5698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C2FF5-8AEF-42C7-716D-3512D8FC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2D10-4669-451A-9FB9-5E4000ED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0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81AC-10A2-B334-1A92-E83210B7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39AF9-1D92-ADB7-9E7A-7F79453CB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EFA2-18DE-44A9-A85D-27AD9EB26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7C556-A762-A2C4-78F1-AC631CD55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579AC2-9D0C-237F-8027-ED886D52B0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F58F5B-FDFD-3144-88A6-28BD1E1B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5B00-E4B5-4650-8BA0-1320DD2CD86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7D1CC3-ACBB-4BA2-00F1-0594742B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2ECD18-2DC9-5E87-CA62-47806E59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2D10-4669-451A-9FB9-5E4000ED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4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4616-52E8-AC32-1C02-0EA2363D6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299715-DCF5-3B20-E6FB-4A556834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5B00-E4B5-4650-8BA0-1320DD2CD86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B9B43-6E48-7B45-5D35-A677B5A8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0D90F-10CB-A781-84F4-67A34CE3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2D10-4669-451A-9FB9-5E4000ED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6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FC41E-B095-3172-3116-84B5D928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5B00-E4B5-4650-8BA0-1320DD2CD86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A8704-579C-B9C3-D8D4-172EA9FD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B821F-DFD9-B7CE-8C4A-748A5583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2D10-4669-451A-9FB9-5E4000ED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3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E8B4-59EE-A3ED-0C8B-41BC0774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8B6A4-EFDC-3E24-A18C-62C6EDEEC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2609D-C7B6-C84B-0572-77A191B3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E40EF-7B6E-59F7-6F13-6F2DB940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5B00-E4B5-4650-8BA0-1320DD2CD86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45B3F-1B3A-95EC-047D-21B150EF1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82FF3-30C4-B7EC-6CD8-7DE015E3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2D10-4669-451A-9FB9-5E4000ED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E6E7-F7C4-A651-3358-45A79E17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159C5-2D34-5806-E46A-84A2FBA9A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659DE-83FA-E93F-0FB8-900008AC6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AB2C9-D939-9752-F543-55012CF1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5B00-E4B5-4650-8BA0-1320DD2CD86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1A7AF-60E8-C27C-A818-3415B72A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A5C22-4870-F0F2-EFF7-42E3AB4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52D10-4669-451A-9FB9-5E4000ED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A2EF8-3A01-330D-33D5-43D326E9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A9EEC-48D9-FBEB-6973-6BF3CD839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96D2D-3CE6-E566-D69C-07DFD2CAF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9B5B00-E4B5-4650-8BA0-1320DD2CD86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AEEA0-743B-375A-EBEA-88EEF5678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EDFF1-3657-58BF-05E2-4D322409D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052D10-4669-451A-9FB9-5E4000ED1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434" y="365127"/>
            <a:ext cx="8529577" cy="6534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434" y="1145895"/>
            <a:ext cx="11045941" cy="503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5841" y="6498993"/>
            <a:ext cx="7437120" cy="390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6023" y="6498992"/>
            <a:ext cx="526963" cy="3931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fld id="{1B79225A-044F-47AC-A466-ADAA88F41A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1675CA-52DE-6B5C-6D0C-579654EB4662}"/>
              </a:ext>
            </a:extLst>
          </p:cNvPr>
          <p:cNvSpPr/>
          <p:nvPr userDrawn="1"/>
        </p:nvSpPr>
        <p:spPr>
          <a:xfrm>
            <a:off x="0" y="0"/>
            <a:ext cx="8890571" cy="2378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9AA39E-358B-6801-A4BD-D2EC3E378E45}"/>
              </a:ext>
            </a:extLst>
          </p:cNvPr>
          <p:cNvSpPr/>
          <p:nvPr userDrawn="1"/>
        </p:nvSpPr>
        <p:spPr>
          <a:xfrm>
            <a:off x="9009246" y="0"/>
            <a:ext cx="3182753" cy="2378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F923C7-EB3B-4E5D-430C-779B1F014961}"/>
              </a:ext>
            </a:extLst>
          </p:cNvPr>
          <p:cNvCxnSpPr>
            <a:cxnSpLocks/>
          </p:cNvCxnSpPr>
          <p:nvPr userDrawn="1"/>
        </p:nvCxnSpPr>
        <p:spPr>
          <a:xfrm>
            <a:off x="668433" y="1024789"/>
            <a:ext cx="11508085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80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ts val="26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brown@clark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4BA9-3873-5920-0A4D-D4D419CF0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655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Presentation on Newton BERDO to BEA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FD26E-A04B-43BF-CD63-167A70F20D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February 6, 2025</a:t>
            </a: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Halina S. Brown and Michael Gevelber</a:t>
            </a: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Newton Citizens Commission on Energy</a:t>
            </a: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2"/>
              </a:rPr>
              <a:t>hbrown@clarku.edu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</a:t>
            </a:r>
            <a:r>
              <a:rPr lang="en-US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gevelber@bu.edu</a:t>
            </a:r>
          </a:p>
        </p:txBody>
      </p:sp>
    </p:spTree>
    <p:extLst>
      <p:ext uri="{BB962C8B-B14F-4D97-AF65-F5344CB8AC3E}">
        <p14:creationId xmlns:p14="http://schemas.microsoft.com/office/powerpoint/2010/main" val="252428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F4FF-94BA-05FA-2E38-C218C8CF4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5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Staggered implementation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1" descr="A graph of energy efficiency&#10;&#10;Description automatically generated with medium confidence">
            <a:extLst>
              <a:ext uri="{FF2B5EF4-FFF2-40B4-BE49-F238E27FC236}">
                <a16:creationId xmlns:a16="http://schemas.microsoft.com/office/drawing/2014/main" id="{94D61D4A-C347-82CD-BAEF-35DC82D869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" y="952048"/>
            <a:ext cx="11843658" cy="59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8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B4A0-06FB-375F-6B27-9D25B1D9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Process: First 2.5-years</a:t>
            </a:r>
            <a:b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B59E-0B3E-9B95-4F25-3F121B29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410200"/>
          </a:xfrm>
        </p:spPr>
        <p:txBody>
          <a:bodyPr>
            <a:normAutofit/>
          </a:bodyPr>
          <a:lstStyle/>
          <a:p>
            <a:r>
              <a:rPr lang="en-US" dirty="0"/>
              <a:t>6-member Working Group: </a:t>
            </a:r>
          </a:p>
          <a:p>
            <a:pPr marL="457200" lvl="1" indent="0">
              <a:buNone/>
            </a:pPr>
            <a:r>
              <a:rPr lang="en-US" sz="2800" dirty="0"/>
              <a:t>2 municipal, 3 Energy Commission, 1 Green Newton</a:t>
            </a:r>
          </a:p>
          <a:p>
            <a:r>
              <a:rPr lang="en-US" dirty="0"/>
              <a:t>Energy Commission</a:t>
            </a:r>
          </a:p>
          <a:p>
            <a:pPr lvl="2"/>
            <a:r>
              <a:rPr lang="en-US" sz="2800" dirty="0"/>
              <a:t>Technical analysis</a:t>
            </a:r>
          </a:p>
          <a:p>
            <a:pPr lvl="2"/>
            <a:r>
              <a:rPr lang="en-US" sz="2800" dirty="0"/>
              <a:t>Policy development</a:t>
            </a:r>
          </a:p>
          <a:p>
            <a:r>
              <a:rPr lang="en-US" dirty="0"/>
              <a:t>City </a:t>
            </a:r>
          </a:p>
          <a:p>
            <a:pPr lvl="2"/>
            <a:r>
              <a:rPr lang="en-US" sz="2800" dirty="0"/>
              <a:t>Inventory of 385 buildings</a:t>
            </a:r>
          </a:p>
          <a:p>
            <a:pPr lvl="2"/>
            <a:r>
              <a:rPr lang="en-US" sz="2800" dirty="0"/>
              <a:t>Learning from Boston, Cambridge, others</a:t>
            </a:r>
          </a:p>
          <a:p>
            <a:pPr lvl="2"/>
            <a:r>
              <a:rPr lang="en-US" sz="2800" dirty="0"/>
              <a:t>Lining up municipal funds for implementation</a:t>
            </a:r>
          </a:p>
          <a:p>
            <a:pPr lvl="2"/>
            <a:r>
              <a:rPr lang="en-US" sz="2800" dirty="0"/>
              <a:t>Communicating with Newton Housing Authority</a:t>
            </a:r>
          </a:p>
          <a:p>
            <a:pPr lvl="2"/>
            <a:r>
              <a:rPr lang="en-US" sz="2800" dirty="0"/>
              <a:t>16 Outreach sessions to building owners -- Website</a:t>
            </a:r>
          </a:p>
          <a:p>
            <a:pPr lvl="2"/>
            <a:endParaRPr lang="en-US" sz="2800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7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DD866-EFE8-70B8-A686-FE7762E5F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 Process: 2.5 -- 3.5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C3EBF-6D14-5B89-97B5-F5CE3B748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114"/>
            <a:ext cx="10515600" cy="5344885"/>
          </a:xfrm>
        </p:spPr>
        <p:txBody>
          <a:bodyPr>
            <a:normAutofit/>
          </a:bodyPr>
          <a:lstStyle/>
          <a:p>
            <a:r>
              <a:rPr lang="en-US" sz="3200" dirty="0"/>
              <a:t>Legal Department: text of the ordinance</a:t>
            </a:r>
          </a:p>
          <a:p>
            <a:r>
              <a:rPr lang="en-US" sz="3200" dirty="0"/>
              <a:t>Consultant engaged: Synapse</a:t>
            </a:r>
          </a:p>
          <a:p>
            <a:r>
              <a:rPr lang="en-US" sz="3200" dirty="0"/>
              <a:t>Educating city councilors – Zoning and Planning Committee ZAP</a:t>
            </a:r>
          </a:p>
          <a:p>
            <a:r>
              <a:rPr lang="en-US" sz="3200" dirty="0"/>
              <a:t>Estimating costs and timing of impacts on bldg. owners</a:t>
            </a:r>
          </a:p>
          <a:p>
            <a:r>
              <a:rPr lang="en-US" sz="3200" dirty="0"/>
              <a:t>Mobilizing supporters: </a:t>
            </a:r>
          </a:p>
          <a:p>
            <a:pPr marL="457200" lvl="1" indent="0">
              <a:buNone/>
            </a:pPr>
            <a:r>
              <a:rPr lang="en-US" sz="2800" dirty="0"/>
              <a:t>Green Newton </a:t>
            </a:r>
          </a:p>
          <a:p>
            <a:pPr marL="457200" lvl="1" indent="0">
              <a:buNone/>
            </a:pPr>
            <a:r>
              <a:rPr lang="en-US" sz="2800" dirty="0"/>
              <a:t>350.org </a:t>
            </a:r>
          </a:p>
          <a:p>
            <a:pPr marL="457200" lvl="1" indent="0">
              <a:buNone/>
            </a:pPr>
            <a:r>
              <a:rPr lang="en-US" sz="2800" dirty="0"/>
              <a:t>Mothers Out Front </a:t>
            </a:r>
          </a:p>
          <a:p>
            <a:pPr marL="457200" lvl="1" indent="0">
              <a:buNone/>
            </a:pPr>
            <a:r>
              <a:rPr lang="en-US" sz="2800" dirty="0"/>
              <a:t>League of Women Voters</a:t>
            </a:r>
          </a:p>
        </p:txBody>
      </p:sp>
    </p:spTree>
    <p:extLst>
      <p:ext uri="{BB962C8B-B14F-4D97-AF65-F5344CB8AC3E}">
        <p14:creationId xmlns:p14="http://schemas.microsoft.com/office/powerpoint/2010/main" val="512878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7B70E2-C30E-A858-FE49-8CB6D4745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D7F4-BD98-F43A-D0BA-D02A7CAA4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120284"/>
            <a:ext cx="4597747" cy="52916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	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FDCD6-EE90-4483-1622-8D29329A4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21" y="1545771"/>
            <a:ext cx="5698279" cy="5191946"/>
          </a:xfrm>
        </p:spPr>
        <p:txBody>
          <a:bodyPr anchor="t"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b="1" dirty="0"/>
              <a:t>Administrative:</a:t>
            </a:r>
          </a:p>
          <a:p>
            <a:pPr marL="0" indent="0">
              <a:buNone/>
            </a:pPr>
            <a:r>
              <a:rPr lang="en-US" sz="5100" dirty="0"/>
              <a:t>$290K/year for One FTE and consultant</a:t>
            </a:r>
          </a:p>
          <a:p>
            <a:pPr marL="0" indent="0">
              <a:buNone/>
            </a:pPr>
            <a:endParaRPr lang="en-US" sz="5100" dirty="0"/>
          </a:p>
          <a:p>
            <a:pPr marL="0" indent="0">
              <a:buNone/>
            </a:pPr>
            <a:r>
              <a:rPr lang="en-US" sz="5100" b="1" dirty="0"/>
              <a:t>Building owners—Before incentives</a:t>
            </a:r>
          </a:p>
          <a:p>
            <a:pPr marL="457200" lvl="1" indent="0">
              <a:buNone/>
            </a:pPr>
            <a:r>
              <a:rPr lang="en-US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4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case studies </a:t>
            </a:r>
          </a:p>
          <a:p>
            <a:pPr marL="0" marR="0" indent="0">
              <a:buNone/>
            </a:pPr>
            <a:r>
              <a:rPr lang="en-US" sz="4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completed projects</a:t>
            </a:r>
          </a:p>
          <a:p>
            <a:pPr marL="0" marR="0" indent="0">
              <a:buNone/>
            </a:pPr>
            <a:r>
              <a:rPr lang="en-US" sz="4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published literature</a:t>
            </a:r>
          </a:p>
          <a:p>
            <a:pPr marL="0" marR="0" indent="0">
              <a:buNone/>
            </a:pPr>
            <a:r>
              <a:rPr lang="en-US" sz="4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contractor quotes </a:t>
            </a:r>
          </a:p>
          <a:p>
            <a:pPr marL="0" marR="0" indent="0">
              <a:buNone/>
            </a:pPr>
            <a:r>
              <a:rPr lang="en-US" sz="4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interviews with professionals</a:t>
            </a:r>
            <a:endParaRPr lang="en-US" sz="4200" b="1" dirty="0"/>
          </a:p>
          <a:p>
            <a:pPr lvl="1">
              <a:spcBef>
                <a:spcPts val="2400"/>
              </a:spcBef>
            </a:pPr>
            <a:r>
              <a:rPr lang="en-US" sz="5100" b="1" dirty="0"/>
              <a:t>Commercial </a:t>
            </a:r>
            <a:r>
              <a:rPr lang="en-US" sz="5100" b="1" dirty="0">
                <a:highlight>
                  <a:srgbClr val="00FFFF"/>
                </a:highlight>
              </a:rPr>
              <a:t>rent</a:t>
            </a:r>
            <a:r>
              <a:rPr lang="en-US" sz="5100" b="1" dirty="0"/>
              <a:t> </a:t>
            </a:r>
            <a:r>
              <a:rPr lang="en-US" sz="5100" dirty="0"/>
              <a:t>for offices: +2% 	</a:t>
            </a:r>
          </a:p>
          <a:p>
            <a:pPr lvl="1">
              <a:spcBef>
                <a:spcPts val="2400"/>
              </a:spcBef>
            </a:pPr>
            <a:r>
              <a:rPr lang="en-US" sz="5100" b="1" dirty="0"/>
              <a:t>Multifamily </a:t>
            </a:r>
            <a:r>
              <a:rPr lang="en-US" sz="5100" b="1" dirty="0">
                <a:highlight>
                  <a:srgbClr val="00FFFF"/>
                </a:highlight>
              </a:rPr>
              <a:t>rent</a:t>
            </a:r>
            <a:r>
              <a:rPr lang="en-US" sz="5100" b="1" dirty="0"/>
              <a:t> </a:t>
            </a:r>
            <a:r>
              <a:rPr lang="en-US" sz="5100" dirty="0"/>
              <a:t>in Newton: +2-4% </a:t>
            </a:r>
          </a:p>
          <a:p>
            <a:pPr lvl="1">
              <a:spcBef>
                <a:spcPts val="2400"/>
              </a:spcBef>
            </a:pPr>
            <a:r>
              <a:rPr lang="en-US" sz="5100" b="1" dirty="0"/>
              <a:t>Incentives will reduce net costs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DC9D12-F245-EC88-AA03-BE7BCB7CC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43E7EC-01C3-53F6-34F7-8058049D5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8F6DAA-BE57-5240-4705-F74819BEF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brick building with trees and grass&#10;&#10;Description automatically generated">
            <a:extLst>
              <a:ext uri="{FF2B5EF4-FFF2-40B4-BE49-F238E27FC236}">
                <a16:creationId xmlns:a16="http://schemas.microsoft.com/office/drawing/2014/main" id="{EFF637E4-5759-73F9-D062-2B160E7B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570" y="0"/>
            <a:ext cx="3102429" cy="1719943"/>
          </a:xfrm>
          <a:prstGeom prst="rect">
            <a:avLst/>
          </a:prstGeom>
        </p:spPr>
      </p:pic>
      <p:pic>
        <p:nvPicPr>
          <p:cNvPr id="6" name="Picture 4" descr="New NECP">
            <a:extLst>
              <a:ext uri="{FF2B5EF4-FFF2-40B4-BE49-F238E27FC236}">
                <a16:creationId xmlns:a16="http://schemas.microsoft.com/office/drawing/2014/main" id="{3620110B-372B-C9E4-2463-5097E06DB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3195" y="649449"/>
            <a:ext cx="3739180" cy="243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oto of public library">
            <a:extLst>
              <a:ext uri="{FF2B5EF4-FFF2-40B4-BE49-F238E27FC236}">
                <a16:creationId xmlns:a16="http://schemas.microsoft.com/office/drawing/2014/main" id="{0F2784E0-4491-BD43-1D9F-D53EBDB9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4197709"/>
            <a:ext cx="3280228" cy="24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DB52E-CC89-32B9-FBB2-0221EB23B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827" y="2620303"/>
            <a:ext cx="3737172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3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19C10FD-FF40-B90F-49F0-9C82817C6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8967" y="3104851"/>
            <a:ext cx="5577840" cy="33880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E5C7B-A623-095B-3833-D02E73DF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B9BBC-D695-7D8A-26B5-C9553F81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326" y="119743"/>
            <a:ext cx="8555588" cy="66722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Administrative burden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60C9-BDAC-A7B0-68F8-D896DBE6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www.synapse-energy.com  |  ©2023 Synapse Energy Economics Inc. All rights reserved.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23BD88-9715-6A21-2DB2-8F8EADC79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9F3CA2-6C30-F24C-3A14-6F1E53731F03}"/>
              </a:ext>
            </a:extLst>
          </p:cNvPr>
          <p:cNvSpPr txBox="1"/>
          <p:nvPr/>
        </p:nvSpPr>
        <p:spPr>
          <a:xfrm>
            <a:off x="7952740" y="5055775"/>
            <a:ext cx="193513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05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Notes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Assumes Newton buildings have similar performance as Boston buildings of same type</a:t>
            </a:r>
          </a:p>
          <a:p>
            <a:pPr>
              <a:spcBef>
                <a:spcPts val="600"/>
              </a:spcBef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Does not total to 293 buildings because all-electric buildings will not need to make changes.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53F9881-AF6A-DB37-1BD7-4B8C00E3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325" y="1018573"/>
            <a:ext cx="9731246" cy="58394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About 10 </a:t>
            </a:r>
            <a:r>
              <a:rPr lang="en-US" dirty="0" err="1"/>
              <a:t>bldgs</a:t>
            </a:r>
            <a:r>
              <a:rPr lang="en-US" dirty="0"/>
              <a:t> each year; 40 buildings by 2030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Most (67%) in compliance until 2040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9 public and affordable housing in compliance until 2040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667572-4B84-9F6C-FDE2-3C33AAF96C83}"/>
              </a:ext>
            </a:extLst>
          </p:cNvPr>
          <p:cNvSpPr txBox="1"/>
          <p:nvPr/>
        </p:nvSpPr>
        <p:spPr>
          <a:xfrm>
            <a:off x="2014266" y="2763238"/>
            <a:ext cx="5847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cap="small" dirty="0"/>
              <a:t>Count of buildings over BERDO limits (in absence of upgrades)</a:t>
            </a:r>
          </a:p>
        </p:txBody>
      </p:sp>
    </p:spTree>
    <p:extLst>
      <p:ext uri="{BB962C8B-B14F-4D97-AF65-F5344CB8AC3E}">
        <p14:creationId xmlns:p14="http://schemas.microsoft.com/office/powerpoint/2010/main" val="284621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0F5CA-5AD1-EE0A-1DE3-5D5F0EC8E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Opposition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B23DF-2EE8-180D-928C-C1D0DEF6C8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07F79-5CE7-2C35-4DD3-350D110B7B59}"/>
              </a:ext>
            </a:extLst>
          </p:cNvPr>
          <p:cNvSpPr txBox="1">
            <a:spLocks/>
          </p:cNvSpPr>
          <p:nvPr/>
        </p:nvSpPr>
        <p:spPr>
          <a:xfrm>
            <a:off x="381000" y="1319752"/>
            <a:ext cx="9929531" cy="5506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800" b="1" dirty="0"/>
              <a:t> </a:t>
            </a:r>
          </a:p>
          <a:p>
            <a:pPr marL="457200" lvl="1" indent="0">
              <a:buNone/>
            </a:pPr>
            <a:r>
              <a:rPr lang="en-US" sz="3300" b="1" dirty="0"/>
              <a:t>From 1 owner of lower cost housing:</a:t>
            </a:r>
          </a:p>
          <a:p>
            <a:pPr marL="457200" lvl="1" indent="0">
              <a:buNone/>
            </a:pPr>
            <a:endParaRPr lang="en-US" sz="33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r>
              <a:rPr lang="en-US" sz="3300" b="1" dirty="0"/>
              <a:t>From 400+ residents of Chestnut Hill Towers</a:t>
            </a:r>
            <a:endParaRPr lang="en-US" sz="3300" dirty="0"/>
          </a:p>
          <a:p>
            <a:pPr marL="457200" lvl="1" indent="0">
              <a:buNone/>
            </a:pPr>
            <a:r>
              <a:rPr lang="en-US" sz="3300" dirty="0"/>
              <a:t>	</a:t>
            </a:r>
            <a:r>
              <a:rPr lang="en-US" sz="2800" dirty="0"/>
              <a:t>Cost of rent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</a:p>
          <a:p>
            <a:pPr marL="457200" lvl="1" indent="0">
              <a:buNone/>
            </a:pPr>
            <a:r>
              <a:rPr lang="en-US" sz="2800" dirty="0"/>
              <a:t>	Why us and not the residential sector with</a:t>
            </a:r>
          </a:p>
          <a:p>
            <a:pPr marL="457200" lvl="1" indent="0">
              <a:buNone/>
            </a:pPr>
            <a:r>
              <a:rPr lang="en-US" sz="2800" dirty="0"/>
              <a:t>    	its large houses?</a:t>
            </a:r>
          </a:p>
          <a:p>
            <a:pPr marL="457200" lvl="1" indent="0">
              <a:buNone/>
            </a:pPr>
            <a:endParaRPr lang="en-US" sz="3300" dirty="0"/>
          </a:p>
          <a:p>
            <a:pPr lvl="1"/>
            <a:r>
              <a:rPr lang="en-US" sz="3300" b="1" dirty="0"/>
              <a:t>Charles River Chamber backed opposition</a:t>
            </a:r>
          </a:p>
          <a:p>
            <a:pPr marL="457200" lvl="1" indent="0">
              <a:buNone/>
            </a:pPr>
            <a:r>
              <a:rPr lang="en-US" sz="3300" b="1" dirty="0"/>
              <a:t> </a:t>
            </a:r>
          </a:p>
          <a:p>
            <a:pPr lvl="1"/>
            <a:r>
              <a:rPr lang="en-US" sz="3300" b="1" dirty="0"/>
              <a:t>Compromise: Multifamily buildings only report</a:t>
            </a:r>
          </a:p>
          <a:p>
            <a:pPr lvl="1"/>
            <a:endParaRPr lang="en-US" sz="3300" b="1" dirty="0"/>
          </a:p>
          <a:p>
            <a:pPr lvl="1"/>
            <a:endParaRPr lang="en-US" sz="3000" dirty="0"/>
          </a:p>
          <a:p>
            <a:pPr marL="0" indent="0">
              <a:buNone/>
            </a:pPr>
            <a:r>
              <a:rPr lang="en-US" b="1" dirty="0"/>
              <a:t>       </a:t>
            </a:r>
            <a:endParaRPr lang="en-US" dirty="0"/>
          </a:p>
        </p:txBody>
      </p:sp>
      <p:pic>
        <p:nvPicPr>
          <p:cNvPr id="6" name="Picture 2" descr="Luxury Boston - The Towers of Chestnut Hill Boston Condos">
            <a:extLst>
              <a:ext uri="{FF2B5EF4-FFF2-40B4-BE49-F238E27FC236}">
                <a16:creationId xmlns:a16="http://schemas.microsoft.com/office/drawing/2014/main" id="{FC01916C-9476-92B5-F12F-A567C5ED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71" y="1319753"/>
            <a:ext cx="3691604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990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0778-E8AD-1F5B-7ADD-782B2BE5F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865B-2783-97BC-0310-C5459D72F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34" y="1018572"/>
            <a:ext cx="11045941" cy="556147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3200" dirty="0"/>
          </a:p>
          <a:p>
            <a:pPr marL="228600" lvl="1" indent="0">
              <a:buNone/>
            </a:pPr>
            <a:r>
              <a:rPr lang="en-US" sz="3200" dirty="0"/>
              <a:t>Buildings are the key to progress</a:t>
            </a:r>
          </a:p>
          <a:p>
            <a:pPr marL="228600" lvl="1" indent="0">
              <a:buNone/>
            </a:pPr>
            <a:endParaRPr lang="en-US" sz="3200" dirty="0"/>
          </a:p>
          <a:p>
            <a:pPr marL="228600" lvl="1" indent="0">
              <a:buNone/>
            </a:pPr>
            <a:r>
              <a:rPr lang="en-US" sz="3200" dirty="0"/>
              <a:t>It can be done on a municipal level but it takes time and effort</a:t>
            </a:r>
          </a:p>
          <a:p>
            <a:pPr marL="228600" lvl="1" indent="0">
              <a:buNone/>
            </a:pPr>
            <a:endParaRPr lang="en-US" sz="3200" dirty="0"/>
          </a:p>
          <a:p>
            <a:pPr marL="228600" lvl="1" indent="0">
              <a:buNone/>
            </a:pPr>
            <a:r>
              <a:rPr lang="en-US" sz="3200" dirty="0"/>
              <a:t>It requires both carrots and sticks</a:t>
            </a:r>
          </a:p>
          <a:p>
            <a:pPr marL="228600" lvl="1" indent="0">
              <a:buNone/>
            </a:pPr>
            <a:endParaRPr lang="en-US" sz="3200" dirty="0"/>
          </a:p>
          <a:p>
            <a:pPr marL="228600" lvl="1" indent="0">
              <a:buNone/>
            </a:pPr>
            <a:r>
              <a:rPr lang="en-US" sz="3200" dirty="0"/>
              <a:t>It will be easier for the next municipality</a:t>
            </a:r>
          </a:p>
          <a:p>
            <a:pPr marL="228600" lvl="1" indent="0">
              <a:buNone/>
            </a:pPr>
            <a:endParaRPr lang="en-US" sz="3200" dirty="0"/>
          </a:p>
          <a:p>
            <a:pPr marL="228600" lvl="1" indent="0">
              <a:buNone/>
            </a:pPr>
            <a:r>
              <a:rPr lang="en-US" sz="3200" dirty="0"/>
              <a:t>Not knowing compliance costs is an impediment </a:t>
            </a:r>
          </a:p>
          <a:p>
            <a:pPr marL="228600" lvl="1" indent="0">
              <a:buNone/>
            </a:pPr>
            <a:r>
              <a:rPr lang="en-US" sz="3200" dirty="0"/>
              <a:t>that will improve over time</a:t>
            </a:r>
          </a:p>
          <a:p>
            <a:pPr marL="279400" lvl="2" indent="0">
              <a:buNone/>
            </a:pPr>
            <a:endParaRPr lang="en-US" sz="3200" dirty="0"/>
          </a:p>
          <a:p>
            <a:pPr marL="279400" lvl="2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21A50-52D0-A1A1-AF5A-E870630C3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88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E8A10-7668-68D9-3140-CA26DD06F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More details for Q&amp;A</a:t>
            </a:r>
          </a:p>
          <a:p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8087A-D9B2-930C-B6F9-3C4F7D4A0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0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BA66-8FC0-B6E1-9AE3-884BA2CB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78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Proposed Rate of Emissions Reduction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63E83-ADC6-295C-7E89-87F47DCBC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92" y="1253300"/>
            <a:ext cx="6989508" cy="5345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54C43F-483C-22C8-3892-E2227AF804D3}"/>
              </a:ext>
            </a:extLst>
          </p:cNvPr>
          <p:cNvSpPr txBox="1"/>
          <p:nvPr/>
        </p:nvSpPr>
        <p:spPr>
          <a:xfrm>
            <a:off x="8026400" y="1625600"/>
            <a:ext cx="443666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      </a:t>
            </a:r>
            <a:r>
              <a:rPr lang="en-US" sz="2000" b="1" dirty="0"/>
              <a:t>Focus on replacement of on</a:t>
            </a:r>
          </a:p>
          <a:p>
            <a:r>
              <a:rPr lang="en-US" sz="2000" b="1" dirty="0"/>
              <a:t>       site fossil emissions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Since significant </a:t>
            </a:r>
            <a:r>
              <a:rPr lang="en-US" sz="2000" dirty="0" err="1"/>
              <a:t>CapX</a:t>
            </a:r>
            <a:r>
              <a:rPr lang="en-US" sz="2000" dirty="0"/>
              <a:t>, delay</a:t>
            </a:r>
          </a:p>
          <a:p>
            <a:r>
              <a:rPr lang="en-US" sz="2000" dirty="0"/>
              <a:t>      1</a:t>
            </a:r>
            <a:r>
              <a:rPr lang="en-US" sz="2000" baseline="30000" dirty="0"/>
              <a:t>st</a:t>
            </a:r>
            <a:r>
              <a:rPr lang="en-US" sz="2000" dirty="0"/>
              <a:t> large drop to 2034.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1st reduction (8%) driven by energy </a:t>
            </a:r>
          </a:p>
          <a:p>
            <a:r>
              <a:rPr lang="en-US" sz="2000" dirty="0"/>
              <a:t>       efficiency investments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apartments, consider </a:t>
            </a:r>
          </a:p>
          <a:p>
            <a:r>
              <a:rPr lang="en-US" sz="2000" dirty="0"/>
              <a:t>      DHW vs heating loads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Expect most buildings in </a:t>
            </a:r>
          </a:p>
          <a:p>
            <a:r>
              <a:rPr lang="en-US" sz="2000" dirty="0"/>
              <a:t>      compliance until mid-late 2030’s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86B4E-DAC4-86C2-621D-76BB2B91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</p:spPr>
        <p:txBody>
          <a:bodyPr>
            <a:normAutofit fontScale="90000"/>
          </a:bodyPr>
          <a:lstStyle/>
          <a:p>
            <a:r>
              <a:rPr lang="en-US" dirty="0"/>
              <a:t>BERDO rent cost impact:   ACP ($234/MT CO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5D7B-BB9F-2BF2-AF15-7FACBB626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commercial office market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average net rental price data was used for metro west area as $32-36/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sqft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(1).   Heating utility emissions (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used/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sqft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are estimated to be 0.5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sqft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/year.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Berdo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max ACP cost would range from an increase in monthly rent of 1.6-1.8%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 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elative to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gross lease cost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(which includes all rental expenses such as operating costs, property taxes, utilities),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Berdo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ACP cost impact is ~1.3%.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commercial apartments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analysis of  181 Lexington street,  based on current total emissions for heat and domestic hot water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an increase in rent of 2.8% if no electrification of heating &amp; DHW were implemented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ssumes  rental rate of $2200/month.    For current listed rents for these apartments ($2600), this would be 2.4%.   Note, higher apartment rents would decrease this max rental rate increase.     Note, in 2040, this corresponds to a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1.3% increase in rent.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95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10B6-488B-21B2-308C-450DC858C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1"/>
            <a:ext cx="9144000" cy="348342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 December</a:t>
            </a:r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24 member Newton City Council </a:t>
            </a:r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Unanimously adopted </a:t>
            </a:r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Building Energy Reduction and Disclosure Ordinance BERDO</a:t>
            </a:r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unanimous vote!</a:t>
            </a:r>
            <a:br>
              <a:rPr lang="en-US" sz="1100" dirty="0"/>
            </a:b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2E62CD-D99E-0A16-5B45-3955EC5B6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486"/>
            <a:ext cx="9144000" cy="661851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774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D033-0834-7EC2-980C-355A2BB71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581"/>
          </a:xfrm>
        </p:spPr>
        <p:txBody>
          <a:bodyPr/>
          <a:lstStyle/>
          <a:p>
            <a:r>
              <a:rPr lang="en-US" dirty="0"/>
              <a:t>Newton </a:t>
            </a:r>
            <a:r>
              <a:rPr lang="en-US" dirty="0" err="1"/>
              <a:t>Berdo</a:t>
            </a:r>
            <a:r>
              <a:rPr lang="en-US" dirty="0"/>
              <a:t> residential case study</a:t>
            </a:r>
          </a:p>
        </p:txBody>
      </p:sp>
      <p:pic>
        <p:nvPicPr>
          <p:cNvPr id="4" name="Content Placeholder 3" descr="A brick building with trees and grass&#10;&#10;Description automatically generated">
            <a:extLst>
              <a:ext uri="{FF2B5EF4-FFF2-40B4-BE49-F238E27FC236}">
                <a16:creationId xmlns:a16="http://schemas.microsoft.com/office/drawing/2014/main" id="{1D388B5C-B5AF-C0D6-E5D1-E69DBFE63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909" y="1116580"/>
            <a:ext cx="4767034" cy="2972251"/>
          </a:xfrm>
          <a:prstGeom prst="rect">
            <a:avLst/>
          </a:prstGeom>
        </p:spPr>
      </p:pic>
      <p:pic>
        <p:nvPicPr>
          <p:cNvPr id="5" name="Picture 4" descr="Aerial view of a parking lot&#10;&#10;Description automatically generated">
            <a:extLst>
              <a:ext uri="{FF2B5EF4-FFF2-40B4-BE49-F238E27FC236}">
                <a16:creationId xmlns:a16="http://schemas.microsoft.com/office/drawing/2014/main" id="{BB423883-F6A4-EB87-E52F-B2AD5E1822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17" r="9128"/>
          <a:stretch/>
        </p:blipFill>
        <p:spPr bwMode="auto">
          <a:xfrm>
            <a:off x="6662058" y="1210811"/>
            <a:ext cx="3106056" cy="2790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306D02-D1C4-5A78-BF04-7F2885E44C28}"/>
              </a:ext>
            </a:extLst>
          </p:cNvPr>
          <p:cNvGraphicFramePr>
            <a:graphicFrameLocks noGrp="1"/>
          </p:cNvGraphicFramePr>
          <p:nvPr/>
        </p:nvGraphicFramePr>
        <p:xfrm>
          <a:off x="2634916" y="4319337"/>
          <a:ext cx="6509083" cy="2173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627">
                  <a:extLst>
                    <a:ext uri="{9D8B030D-6E8A-4147-A177-3AD203B41FA5}">
                      <a16:colId xmlns:a16="http://schemas.microsoft.com/office/drawing/2014/main" val="1663116480"/>
                    </a:ext>
                  </a:extLst>
                </a:gridCol>
                <a:gridCol w="1207390">
                  <a:extLst>
                    <a:ext uri="{9D8B030D-6E8A-4147-A177-3AD203B41FA5}">
                      <a16:colId xmlns:a16="http://schemas.microsoft.com/office/drawing/2014/main" val="2855449332"/>
                    </a:ext>
                  </a:extLst>
                </a:gridCol>
                <a:gridCol w="1123290">
                  <a:extLst>
                    <a:ext uri="{9D8B030D-6E8A-4147-A177-3AD203B41FA5}">
                      <a16:colId xmlns:a16="http://schemas.microsoft.com/office/drawing/2014/main" val="651012941"/>
                    </a:ext>
                  </a:extLst>
                </a:gridCol>
                <a:gridCol w="1209888">
                  <a:extLst>
                    <a:ext uri="{9D8B030D-6E8A-4147-A177-3AD203B41FA5}">
                      <a16:colId xmlns:a16="http://schemas.microsoft.com/office/drawing/2014/main" val="1180271261"/>
                    </a:ext>
                  </a:extLst>
                </a:gridCol>
                <a:gridCol w="1209888">
                  <a:extLst>
                    <a:ext uri="{9D8B030D-6E8A-4147-A177-3AD203B41FA5}">
                      <a16:colId xmlns:a16="http://schemas.microsoft.com/office/drawing/2014/main" val="898858756"/>
                    </a:ext>
                  </a:extLst>
                </a:gridCol>
              </a:tblGrid>
              <a:tr h="82964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Energy source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Energy use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Energy use intensity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Emissions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Emissions intensity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8233347"/>
                  </a:ext>
                </a:extLst>
              </a:tr>
              <a:tr h="547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kBtu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kBtu/sqft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kg CO2e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kg CO2e/sqft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761861"/>
                  </a:ext>
                </a:extLst>
              </a:tr>
              <a:tr h="265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Electricity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248,117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7,242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0613786"/>
                  </a:ext>
                </a:extLst>
              </a:tr>
              <a:tr h="265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Natural gas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1,437,811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76,362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5444083"/>
                  </a:ext>
                </a:extLst>
              </a:tr>
              <a:tr h="265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1,685,928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83,605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4647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91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C477-3BC1-B703-6D10-96BAE1A7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EB2AF873-8D6C-2B75-40F1-24069AFCB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7830" y="1117600"/>
            <a:ext cx="8691483" cy="581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6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1CB775-F4D0-8210-08F2-B5EB41277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34" y="365127"/>
            <a:ext cx="11714066" cy="6534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Newton Large Buildings (Including Residential Condos)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5A51C6C3-25F9-1AC7-423F-D44540D39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689678"/>
              </p:ext>
            </p:extLst>
          </p:nvPr>
        </p:nvGraphicFramePr>
        <p:xfrm>
          <a:off x="503334" y="2087652"/>
          <a:ext cx="11180665" cy="3501329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690850">
                  <a:extLst>
                    <a:ext uri="{9D8B030D-6E8A-4147-A177-3AD203B41FA5}">
                      <a16:colId xmlns:a16="http://schemas.microsoft.com/office/drawing/2014/main" val="2086593179"/>
                    </a:ext>
                  </a:extLst>
                </a:gridCol>
                <a:gridCol w="3683713">
                  <a:extLst>
                    <a:ext uri="{9D8B030D-6E8A-4147-A177-3AD203B41FA5}">
                      <a16:colId xmlns:a16="http://schemas.microsoft.com/office/drawing/2014/main" val="3055485357"/>
                    </a:ext>
                  </a:extLst>
                </a:gridCol>
                <a:gridCol w="1237866">
                  <a:extLst>
                    <a:ext uri="{9D8B030D-6E8A-4147-A177-3AD203B41FA5}">
                      <a16:colId xmlns:a16="http://schemas.microsoft.com/office/drawing/2014/main" val="711168912"/>
                    </a:ext>
                  </a:extLst>
                </a:gridCol>
                <a:gridCol w="1392059">
                  <a:extLst>
                    <a:ext uri="{9D8B030D-6E8A-4147-A177-3AD203B41FA5}">
                      <a16:colId xmlns:a16="http://schemas.microsoft.com/office/drawing/2014/main" val="923771989"/>
                    </a:ext>
                  </a:extLst>
                </a:gridCol>
                <a:gridCol w="1392059">
                  <a:extLst>
                    <a:ext uri="{9D8B030D-6E8A-4147-A177-3AD203B41FA5}">
                      <a16:colId xmlns:a16="http://schemas.microsoft.com/office/drawing/2014/main" val="2163500820"/>
                    </a:ext>
                  </a:extLst>
                </a:gridCol>
                <a:gridCol w="1392059">
                  <a:extLst>
                    <a:ext uri="{9D8B030D-6E8A-4147-A177-3AD203B41FA5}">
                      <a16:colId xmlns:a16="http://schemas.microsoft.com/office/drawing/2014/main" val="3343417636"/>
                    </a:ext>
                  </a:extLst>
                </a:gridCol>
                <a:gridCol w="1392059">
                  <a:extLst>
                    <a:ext uri="{9D8B030D-6E8A-4147-A177-3AD203B41FA5}">
                      <a16:colId xmlns:a16="http://schemas.microsoft.com/office/drawing/2014/main" val="1755158843"/>
                    </a:ext>
                  </a:extLst>
                </a:gridCol>
              </a:tblGrid>
              <a:tr h="7208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Tier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Count of Buildings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Number of Owners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Total GFA 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(sq ft)</a:t>
                      </a: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Emissions (metric tons CO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e)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121344687"/>
                  </a:ext>
                </a:extLst>
              </a:tr>
              <a:tr h="4119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Non-residential, ≥100,000 sq ft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8,631,279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77,774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0523528"/>
                  </a:ext>
                </a:extLst>
              </a:tr>
              <a:tr h="411921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Non-residential, 50,000–99,999 sq ft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4,948,885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42,246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3332"/>
                  </a:ext>
                </a:extLst>
              </a:tr>
              <a:tr h="7208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Non-residential, 35,000–49,999 sq ft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Residential, ≥50,000 sq ft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67</a:t>
                      </a:r>
                    </a:p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</a:p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1,580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2,825,059</a:t>
                      </a:r>
                    </a:p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5,101,710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23,480</a:t>
                      </a:r>
                    </a:p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24,201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12%</a:t>
                      </a:r>
                    </a:p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272788"/>
                  </a:ext>
                </a:extLst>
              </a:tr>
              <a:tr h="4119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Non-residential, 20,000–34,999 sq ft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2,848,581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23,678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5500295"/>
                  </a:ext>
                </a:extLst>
              </a:tr>
              <a:tr h="4119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Residential, 20,000–49,999 sq ft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2,356,977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11,427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3781999"/>
                  </a:ext>
                </a:extLst>
              </a:tr>
              <a:tr h="41192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All covered buildings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412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2,380*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26,712,491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202,805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100%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692049"/>
                  </a:ext>
                </a:extLst>
              </a:tr>
            </a:tbl>
          </a:graphicData>
        </a:graphic>
      </p:graphicFrame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43452930-3EB0-4693-42A2-CEA3A0DCC53D}"/>
              </a:ext>
            </a:extLst>
          </p:cNvPr>
          <p:cNvSpPr txBox="1">
            <a:spLocks/>
          </p:cNvSpPr>
          <p:nvPr/>
        </p:nvSpPr>
        <p:spPr>
          <a:xfrm>
            <a:off x="2025325" y="1199607"/>
            <a:ext cx="8284456" cy="188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3E2A3-F5C0-97D3-4963-7235C266ABDA}"/>
              </a:ext>
            </a:extLst>
          </p:cNvPr>
          <p:cNvSpPr txBox="1"/>
          <p:nvPr/>
        </p:nvSpPr>
        <p:spPr>
          <a:xfrm>
            <a:off x="668434" y="6140923"/>
            <a:ext cx="843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*Note that the total number of covered building owners is less than the sum of the rows, because some building owners appear in multiple tiers.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CDAF5C0-288C-EFEC-1917-29DF2A94F9DF}"/>
              </a:ext>
            </a:extLst>
          </p:cNvPr>
          <p:cNvSpPr txBox="1">
            <a:spLocks/>
          </p:cNvSpPr>
          <p:nvPr/>
        </p:nvSpPr>
        <p:spPr>
          <a:xfrm>
            <a:off x="668434" y="667826"/>
            <a:ext cx="11167966" cy="1863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7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Some complexes are likely composed of multiple smaller buildings.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These buildings represent 28% of total GHG in Newton.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8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>
            <a:extLst>
              <a:ext uri="{FF2B5EF4-FFF2-40B4-BE49-F238E27FC236}">
                <a16:creationId xmlns:a16="http://schemas.microsoft.com/office/drawing/2014/main" id="{FB21E8C3-0A47-9000-FEBA-0C7BBD04F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9085" y="1395716"/>
            <a:ext cx="9750161" cy="5085595"/>
          </a:xfrm>
          <a:prstGeom prst="rect">
            <a:avLst/>
          </a:prstGeom>
        </p:spPr>
      </p:pic>
      <p:sp>
        <p:nvSpPr>
          <p:cNvPr id="8194" name="Title 1">
            <a:extLst>
              <a:ext uri="{FF2B5EF4-FFF2-40B4-BE49-F238E27FC236}">
                <a16:creationId xmlns:a16="http://schemas.microsoft.com/office/drawing/2014/main" id="{FFDDC485-D87D-384F-8049-284203530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BERDO?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093B1F-259B-F0FD-97E4-86CC491B7C88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9047018" y="2369431"/>
            <a:ext cx="1081783" cy="245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7ECD15-D272-03D6-D646-84E122FFE884}"/>
              </a:ext>
            </a:extLst>
          </p:cNvPr>
          <p:cNvSpPr txBox="1"/>
          <p:nvPr/>
        </p:nvSpPr>
        <p:spPr>
          <a:xfrm>
            <a:off x="10128801" y="2014492"/>
            <a:ext cx="1841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 through BERDO now: </a:t>
            </a:r>
          </a:p>
          <a:p>
            <a:r>
              <a:rPr lang="en-US" dirty="0"/>
              <a:t>292 buildings (179 owners)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19DBF2-040C-900F-8D3B-6CEE22C4559D}"/>
              </a:ext>
            </a:extLst>
          </p:cNvPr>
          <p:cNvCxnSpPr>
            <a:cxnSpLocks/>
          </p:cNvCxnSpPr>
          <p:nvPr/>
        </p:nvCxnSpPr>
        <p:spPr>
          <a:xfrm>
            <a:off x="4973795" y="1720834"/>
            <a:ext cx="157941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B9DC71-FD27-9070-A6AE-D8018A424919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4461441" y="5221393"/>
            <a:ext cx="1184951" cy="8702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F965F1-FDCC-A477-8DD1-CDC4E3014206}"/>
              </a:ext>
            </a:extLst>
          </p:cNvPr>
          <p:cNvSpPr txBox="1"/>
          <p:nvPr/>
        </p:nvSpPr>
        <p:spPr>
          <a:xfrm>
            <a:off x="3144994" y="1433333"/>
            <a:ext cx="2112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 through National Grid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655439-4B89-EF87-9BEC-81DCCF360453}"/>
              </a:ext>
            </a:extLst>
          </p:cNvPr>
          <p:cNvSpPr txBox="1"/>
          <p:nvPr/>
        </p:nvSpPr>
        <p:spPr>
          <a:xfrm>
            <a:off x="1719875" y="5036727"/>
            <a:ext cx="274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20,000+ buildings:</a:t>
            </a:r>
          </a:p>
        </p:txBody>
      </p: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4E22EF8B-C5AB-2CC4-1EEF-3833E7BE4FB9}"/>
              </a:ext>
            </a:extLst>
          </p:cNvPr>
          <p:cNvSpPr/>
          <p:nvPr/>
        </p:nvSpPr>
        <p:spPr>
          <a:xfrm rot="18444728">
            <a:off x="5564669" y="5294656"/>
            <a:ext cx="416468" cy="1263278"/>
          </a:xfrm>
          <a:prstGeom prst="leftBracket">
            <a:avLst>
              <a:gd name="adj" fmla="val 3812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51644A8-79F8-AF22-1998-1F8478AB0765}"/>
              </a:ext>
            </a:extLst>
          </p:cNvPr>
          <p:cNvSpPr/>
          <p:nvPr/>
        </p:nvSpPr>
        <p:spPr>
          <a:xfrm>
            <a:off x="4890652" y="283680"/>
            <a:ext cx="4870988" cy="9382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Newton’s GHG emissions: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City goal of carbon neutral by 2050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B7C83-5704-B705-1C38-7B8A329152A8}"/>
              </a:ext>
            </a:extLst>
          </p:cNvPr>
          <p:cNvSpPr txBox="1"/>
          <p:nvPr/>
        </p:nvSpPr>
        <p:spPr>
          <a:xfrm>
            <a:off x="10141164" y="3337755"/>
            <a:ext cx="1841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Address through BERDO in 2025: </a:t>
            </a:r>
          </a:p>
          <a:p>
            <a:r>
              <a:rPr lang="en-US" dirty="0"/>
              <a:t>120 buildings</a:t>
            </a:r>
          </a:p>
          <a:p>
            <a:r>
              <a:rPr lang="en-US" dirty="0"/>
              <a:t>(94 owners)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F9EC2A-3F78-B3BF-189E-9C83B3B36FA6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9678510" y="3913261"/>
            <a:ext cx="462654" cy="246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DEAC0AC-9DAE-7768-8DC9-5BFC3008A42D}"/>
              </a:ext>
            </a:extLst>
          </p:cNvPr>
          <p:cNvSpPr txBox="1"/>
          <p:nvPr/>
        </p:nvSpPr>
        <p:spPr>
          <a:xfrm>
            <a:off x="7270973" y="6511598"/>
            <a:ext cx="4921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“Commercial” includes institutional and industrial buildings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8" name="Rectangle 1">
            <a:extLst>
              <a:ext uri="{FF2B5EF4-FFF2-40B4-BE49-F238E27FC236}">
                <a16:creationId xmlns:a16="http://schemas.microsoft.com/office/drawing/2014/main" id="{4261C90C-AA30-2791-F0D8-583053F34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87" y="1011678"/>
            <a:ext cx="683101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indent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u="sng" dirty="0">
                <a:latin typeface="Arial" panose="020B0604020202020204" pitchFamily="34" charset="0"/>
                <a:cs typeface="Times New Roman" panose="02020603050405020304" pitchFamily="18" charset="0"/>
              </a:rPr>
              <a:t>Table 1: CO</a:t>
            </a:r>
            <a:r>
              <a:rPr lang="en-US" altLang="en-US" sz="1800" u="sng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800" u="sng" dirty="0">
                <a:latin typeface="Arial" panose="020B0604020202020204" pitchFamily="34" charset="0"/>
                <a:cs typeface="Times New Roman" panose="02020603050405020304" pitchFamily="18" charset="0"/>
              </a:rPr>
              <a:t>e Emissions Standards by Building Use</a:t>
            </a:r>
            <a:endParaRPr lang="en-US" altLang="en-US" sz="800" dirty="0">
              <a:latin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DF63EF-73FE-FEAD-B024-CA10E4FEA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43674"/>
              </p:ext>
            </p:extLst>
          </p:nvPr>
        </p:nvGraphicFramePr>
        <p:xfrm>
          <a:off x="696686" y="1699798"/>
          <a:ext cx="7805056" cy="4567158"/>
        </p:xfrm>
        <a:graphic>
          <a:graphicData uri="http://schemas.openxmlformats.org/drawingml/2006/table">
            <a:tbl>
              <a:tblPr/>
              <a:tblGrid>
                <a:gridCol w="2529861">
                  <a:extLst>
                    <a:ext uri="{9D8B030D-6E8A-4147-A177-3AD203B41FA5}">
                      <a16:colId xmlns:a16="http://schemas.microsoft.com/office/drawing/2014/main" val="3787283686"/>
                    </a:ext>
                  </a:extLst>
                </a:gridCol>
                <a:gridCol w="800729">
                  <a:extLst>
                    <a:ext uri="{9D8B030D-6E8A-4147-A177-3AD203B41FA5}">
                      <a16:colId xmlns:a16="http://schemas.microsoft.com/office/drawing/2014/main" val="3344186068"/>
                    </a:ext>
                  </a:extLst>
                </a:gridCol>
                <a:gridCol w="800729">
                  <a:extLst>
                    <a:ext uri="{9D8B030D-6E8A-4147-A177-3AD203B41FA5}">
                      <a16:colId xmlns:a16="http://schemas.microsoft.com/office/drawing/2014/main" val="2022242794"/>
                    </a:ext>
                  </a:extLst>
                </a:gridCol>
                <a:gridCol w="800729">
                  <a:extLst>
                    <a:ext uri="{9D8B030D-6E8A-4147-A177-3AD203B41FA5}">
                      <a16:colId xmlns:a16="http://schemas.microsoft.com/office/drawing/2014/main" val="3844560670"/>
                    </a:ext>
                  </a:extLst>
                </a:gridCol>
                <a:gridCol w="800729">
                  <a:extLst>
                    <a:ext uri="{9D8B030D-6E8A-4147-A177-3AD203B41FA5}">
                      <a16:colId xmlns:a16="http://schemas.microsoft.com/office/drawing/2014/main" val="3700533797"/>
                    </a:ext>
                  </a:extLst>
                </a:gridCol>
                <a:gridCol w="2072279">
                  <a:extLst>
                    <a:ext uri="{9D8B030D-6E8A-4147-A177-3AD203B41FA5}">
                      <a16:colId xmlns:a16="http://schemas.microsoft.com/office/drawing/2014/main" val="1870980120"/>
                    </a:ext>
                  </a:extLst>
                </a:gridCol>
              </a:tblGrid>
              <a:tr h="30944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Building use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Emission standards (kgCO</a:t>
                      </a:r>
                      <a:r>
                        <a:rPr lang="en-US" sz="1600" b="1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 (Body CS)"/>
                        </a:rPr>
                        <a:t>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e/sq. ft.)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982705"/>
                  </a:ext>
                </a:extLst>
              </a:tr>
              <a:tr h="493176">
                <a:tc v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97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5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 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8551"/>
                  </a:ext>
                </a:extLst>
              </a:tr>
              <a:tr h="309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Assembly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424344"/>
                  </a:ext>
                </a:extLst>
              </a:tr>
              <a:tr h="309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College/University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9.5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870276"/>
                  </a:ext>
                </a:extLst>
              </a:tr>
              <a:tr h="309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4.1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312544"/>
                  </a:ext>
                </a:extLst>
              </a:tr>
              <a:tr h="309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Sales &amp; Service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604158"/>
                  </a:ext>
                </a:extLst>
              </a:tr>
              <a:tr h="309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Healthcare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14.3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9.2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467528"/>
                  </a:ext>
                </a:extLst>
              </a:tr>
              <a:tr h="309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Lodging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841059"/>
                  </a:ext>
                </a:extLst>
              </a:tr>
              <a:tr h="309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Manufacturing/Industrial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768246"/>
                  </a:ext>
                </a:extLst>
              </a:tr>
              <a:tr h="309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304565"/>
                  </a:ext>
                </a:extLst>
              </a:tr>
              <a:tr h="309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802159"/>
                  </a:ext>
                </a:extLst>
              </a:tr>
              <a:tr h="309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521704"/>
                  </a:ext>
                </a:extLst>
              </a:tr>
              <a:tr h="309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124116"/>
                  </a:ext>
                </a:extLst>
              </a:tr>
              <a:tr h="3094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Technology/Science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14.6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10.7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6.7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171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2540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5B8EBB7-BC5E-B0BF-3729-74BE8E5E2F7C}"/>
              </a:ext>
            </a:extLst>
          </p:cNvPr>
          <p:cNvSpPr txBox="1"/>
          <p:nvPr/>
        </p:nvSpPr>
        <p:spPr>
          <a:xfrm>
            <a:off x="930074" y="6355147"/>
            <a:ext cx="635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Includes direct GHG emissions only (electricity emissions excluded)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BE494B-AC58-1883-BD6D-24CFC60FC2BC}"/>
              </a:ext>
            </a:extLst>
          </p:cNvPr>
          <p:cNvSpPr txBox="1">
            <a:spLocks/>
          </p:cNvSpPr>
          <p:nvPr/>
        </p:nvSpPr>
        <p:spPr>
          <a:xfrm>
            <a:off x="393700" y="0"/>
            <a:ext cx="11633200" cy="101167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Emission targets for 13 different types of buildings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Gradually decline until net zero in 2050.     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defTabSz="914400"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defTabSz="914400" eaLnBrk="1" fontAlgn="auto" hangingPunct="1">
              <a:spcAft>
                <a:spcPts val="0"/>
              </a:spcAft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BACFF71-1172-B310-6F3E-561461E60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Boston as a Model: Proposed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88D98-E0A2-6ED4-9686-692B41CC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19509" cy="466725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/>
              <a:t>Since 2013 Boston has had a building energy reporting requirement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/>
              <a:t>In 2021 Boston adopted an emissions standard because the reporting requirement was not achieving energy savings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/>
              <a:t>Newton BERDO is based on Boston’s with key exceptions: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u="sng" dirty="0"/>
              <a:t>Building types</a:t>
            </a:r>
            <a:r>
              <a:rPr lang="en-US" sz="2000" dirty="0"/>
              <a:t>: Initially, Newton excludes residential (apartments and condos)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u="sng" dirty="0"/>
              <a:t>Unit of regulation</a:t>
            </a:r>
            <a:r>
              <a:rPr lang="en-US" sz="2000" dirty="0"/>
              <a:t>: Newton regulates individual buildings (vs. parcels in Boston)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u="sng" dirty="0"/>
              <a:t>Scope</a:t>
            </a:r>
            <a:r>
              <a:rPr lang="en-US" sz="2000" dirty="0"/>
              <a:t>: Newton includes direct emissions only; excludes electricity-related emissions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u="sng" dirty="0"/>
              <a:t>Timeline</a:t>
            </a:r>
            <a:r>
              <a:rPr lang="en-US" sz="2000" dirty="0"/>
              <a:t>: Emissions reductions start in 2027 for Tier 1 (vs. 2025 in Boston)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u="sng" dirty="0"/>
              <a:t>Compliance periods</a:t>
            </a:r>
            <a:r>
              <a:rPr lang="en-US" sz="2000" dirty="0"/>
              <a:t>: longer in Newton; aligned with capital planning cycles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000" b="1" u="sng" dirty="0"/>
              <a:t>Stringency</a:t>
            </a:r>
            <a:r>
              <a:rPr lang="en-US" sz="2000" dirty="0"/>
              <a:t>: emission reductions are gradual at first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5E41-2E9A-22E8-6961-B23E5BA6F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872C8-E23F-9BC0-615A-D99113188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In December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24-member Newton City Council unanimously adopted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Building Energy Reduction and Disclosure Ordinance 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1"/>
                </a:solidFill>
              </a:rPr>
              <a:t>BERDO</a:t>
            </a:r>
          </a:p>
        </p:txBody>
      </p:sp>
    </p:spTree>
    <p:extLst>
      <p:ext uri="{BB962C8B-B14F-4D97-AF65-F5344CB8AC3E}">
        <p14:creationId xmlns:p14="http://schemas.microsoft.com/office/powerpoint/2010/main" val="3559359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75C4-5095-F9C7-1C2A-C12E55CF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Key features of BERDO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49F8-27E7-0ABD-12DF-F887373B0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6041571"/>
          </a:xfrm>
        </p:spPr>
        <p:txBody>
          <a:bodyPr>
            <a:normAutofit fontScale="40000" lnSpcReduction="20000"/>
          </a:bodyPr>
          <a:lstStyle/>
          <a:p>
            <a:r>
              <a:rPr lang="en-US" sz="5100" b="1" dirty="0"/>
              <a:t>385 Buildings over 20,000 </a:t>
            </a:r>
            <a:r>
              <a:rPr lang="en-US" sz="5100" b="1" dirty="0" err="1"/>
              <a:t>s.f.</a:t>
            </a:r>
            <a:r>
              <a:rPr lang="en-US" sz="5100" b="1" dirty="0"/>
              <a:t> </a:t>
            </a: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5100" b="1" dirty="0"/>
              <a:t>5 requirements: </a:t>
            </a:r>
          </a:p>
          <a:p>
            <a:pPr marL="0" indent="0">
              <a:buNone/>
            </a:pPr>
            <a:endParaRPr lang="en-US" sz="3600" b="1" dirty="0"/>
          </a:p>
          <a:p>
            <a:pPr marL="457200" lvl="1" indent="0">
              <a:buNone/>
            </a:pPr>
            <a:r>
              <a:rPr lang="en-US" sz="6000" dirty="0"/>
              <a:t>Annual reporting of energy use and GHG  emission intensity. </a:t>
            </a:r>
          </a:p>
          <a:p>
            <a:pPr marL="457200" lvl="1" indent="0">
              <a:buNone/>
            </a:pPr>
            <a:endParaRPr lang="en-US" sz="6000" dirty="0"/>
          </a:p>
          <a:p>
            <a:pPr marL="457200" lvl="1" indent="0">
              <a:buNone/>
            </a:pPr>
            <a:r>
              <a:rPr lang="en-US" sz="6000" dirty="0"/>
              <a:t>Compliance with pre-set emission intensity targets (kg GHG/</a:t>
            </a:r>
            <a:r>
              <a:rPr lang="en-US" sz="6000" dirty="0" err="1"/>
              <a:t>s.ft</a:t>
            </a:r>
            <a:r>
              <a:rPr lang="en-US" sz="6000" dirty="0"/>
              <a:t>.)</a:t>
            </a:r>
          </a:p>
          <a:p>
            <a:pPr marL="457200" lvl="1" indent="0">
              <a:buNone/>
            </a:pPr>
            <a:endParaRPr lang="en-US" sz="6000" dirty="0"/>
          </a:p>
          <a:p>
            <a:pPr marL="457200" lvl="1" indent="0">
              <a:buNone/>
            </a:pPr>
            <a:r>
              <a:rPr lang="en-US" sz="6000" dirty="0"/>
              <a:t>13 Targets for 13 different types of buildings</a:t>
            </a:r>
          </a:p>
          <a:p>
            <a:pPr marL="457200" lvl="1" indent="0">
              <a:buNone/>
            </a:pPr>
            <a:r>
              <a:rPr lang="en-US" sz="6000" dirty="0"/>
              <a:t> </a:t>
            </a:r>
          </a:p>
          <a:p>
            <a:pPr marL="457200" lvl="1" indent="0">
              <a:buNone/>
            </a:pPr>
            <a:r>
              <a:rPr lang="en-US" sz="6000" dirty="0"/>
              <a:t>Targets decline every 5 years </a:t>
            </a:r>
            <a:r>
              <a:rPr lang="en-US" sz="6000" dirty="0">
                <a:sym typeface="Wingdings" panose="05000000000000000000" pitchFamily="2" charset="2"/>
              </a:rPr>
              <a:t> Net zero in 2050</a:t>
            </a:r>
          </a:p>
          <a:p>
            <a:pPr marL="457200" lvl="1" indent="0">
              <a:buNone/>
            </a:pPr>
            <a:endParaRPr lang="en-US" sz="6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6000" dirty="0">
                <a:sym typeface="Wingdings" panose="05000000000000000000" pitchFamily="2" charset="2"/>
              </a:rPr>
              <a:t>Energy use based on fuel use and electricity</a:t>
            </a:r>
          </a:p>
          <a:p>
            <a:pPr marL="457200" lvl="1" indent="0">
              <a:buNone/>
            </a:pPr>
            <a:endParaRPr lang="en-US" sz="6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6000" dirty="0"/>
              <a:t>Emissions calculated only from on-site fossil fuels. Electricity exempted</a:t>
            </a:r>
          </a:p>
          <a:p>
            <a:pPr marL="457200" lvl="1" indent="0">
              <a:buNone/>
            </a:pPr>
            <a:endParaRPr lang="en-US" sz="6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6000" dirty="0"/>
              <a:t>Alternative Compliance Payments (ACP):      $234/</a:t>
            </a:r>
            <a:r>
              <a:rPr lang="en-US" sz="6000" dirty="0" err="1"/>
              <a:t>Mton</a:t>
            </a:r>
            <a:r>
              <a:rPr lang="en-US" sz="6000" dirty="0"/>
              <a:t> CO</a:t>
            </a:r>
            <a:r>
              <a:rPr lang="en-US" sz="6000" baseline="-25000" dirty="0"/>
              <a:t>2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5100" dirty="0"/>
              <a:t>	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534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9DA8-08FF-6A6D-0879-E980857D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Why BERDO in Newton?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C0567-FCE4-9BBA-B0B5-31231B0A7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14400"/>
            <a:ext cx="11157857" cy="607422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Bldg. Performance Standards ---- Leading policy tool available to local governments for building decarbonization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 impact, few buildings</a:t>
            </a:r>
            <a:endParaRPr lang="en-US" sz="2800" dirty="0"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38% emissions from 20,000+ residential buildings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	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28% from 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395 large bldgs. </a:t>
            </a:r>
          </a:p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</a:t>
            </a:r>
          </a:p>
          <a:p>
            <a:r>
              <a:rPr lang="en-US" dirty="0"/>
              <a:t>Benefits nationally and globally – Costs borne locally</a:t>
            </a:r>
          </a:p>
          <a:p>
            <a:r>
              <a:rPr lang="en-US" dirty="0"/>
              <a:t>Air pollution regulation:  A new function for municipality</a:t>
            </a:r>
          </a:p>
          <a:p>
            <a:r>
              <a:rPr lang="en-US" dirty="0"/>
              <a:t>Requires new competences for municipal staff</a:t>
            </a:r>
          </a:p>
          <a:p>
            <a:r>
              <a:rPr lang="en-US" dirty="0"/>
              <a:t>Requires new competences for building owners</a:t>
            </a:r>
          </a:p>
          <a:p>
            <a:pPr marL="400050" marR="457200" indent="-285750" font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914400" algn="l"/>
              </a:tabLs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246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A2EC0FD-E9E4-D672-FE61-47987F048CA3}"/>
              </a:ext>
            </a:extLst>
          </p:cNvPr>
          <p:cNvGrpSpPr>
            <a:grpSpLocks noChangeAspect="1"/>
          </p:cNvGrpSpPr>
          <p:nvPr/>
        </p:nvGrpSpPr>
        <p:grpSpPr>
          <a:xfrm>
            <a:off x="2558143" y="1948543"/>
            <a:ext cx="6966857" cy="4182748"/>
            <a:chOff x="501326" y="2625098"/>
            <a:chExt cx="6816090" cy="380797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9BD89EA-E162-6D2A-1CEA-FA51A82518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1326" y="2714324"/>
              <a:ext cx="6816090" cy="371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5FB107-DF2F-D446-EB55-F2601868B87E}"/>
                </a:ext>
              </a:extLst>
            </p:cNvPr>
            <p:cNvSpPr/>
            <p:nvPr/>
          </p:nvSpPr>
          <p:spPr>
            <a:xfrm>
              <a:off x="529381" y="5967663"/>
              <a:ext cx="1346725" cy="465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09BAEEE0-EA5A-F0E1-5AAD-880E31E11A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76755" y="2625098"/>
              <a:ext cx="2444816" cy="31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E5C7B-A623-095B-3833-D02E73DF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B9BBC-D695-7D8A-26B5-C9553F81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National Context:  Building Performance Standards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60C9-BDAC-A7B0-68F8-D896DBE6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www.synapse-energy.com  |  ©2023 Synapse Energy Economics Inc. All rights reserved.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23BD88-9715-6A21-2DB2-8F8EADC79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99383EB-52C8-E80D-8B38-6585A47D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326" y="1018573"/>
            <a:ext cx="8020558" cy="1844370"/>
          </a:xfrm>
        </p:spPr>
        <p:txBody>
          <a:bodyPr>
            <a:noAutofit/>
          </a:bodyPr>
          <a:lstStyle/>
          <a:p>
            <a:pPr marL="400050" marR="457200" indent="-285750" font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tabLst>
                <a:tab pos="914400" algn="l"/>
              </a:tabLs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14-17 jurisdictions + 35 more commitments by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F6DEC-6B89-9E11-4CF8-6C34A4404381}"/>
              </a:ext>
            </a:extLst>
          </p:cNvPr>
          <p:cNvSpPr txBox="1"/>
          <p:nvPr/>
        </p:nvSpPr>
        <p:spPr>
          <a:xfrm>
            <a:off x="2759423" y="6131291"/>
            <a:ext cx="24240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Sources: IMT, National BPS Coalition</a:t>
            </a:r>
          </a:p>
        </p:txBody>
      </p:sp>
    </p:spTree>
    <p:extLst>
      <p:ext uri="{BB962C8B-B14F-4D97-AF65-F5344CB8AC3E}">
        <p14:creationId xmlns:p14="http://schemas.microsoft.com/office/powerpoint/2010/main" val="230201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8E5C7B-A623-095B-3833-D02E73DF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9225A-044F-47AC-A466-ADAA88F41AF1}" type="slidenum">
              <a:rPr lang="en-US">
                <a:solidFill>
                  <a:srgbClr val="F8AB48"/>
                </a:solidFill>
              </a:rPr>
              <a:pPr/>
              <a:t>7</a:t>
            </a:fld>
            <a:endParaRPr lang="en-US" dirty="0">
              <a:solidFill>
                <a:srgbClr val="F8AB48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B9BBC-D695-7D8A-26B5-C9553F81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Massachusetts Context:  Idea whose time has come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60C9-BDAC-A7B0-68F8-D896DBE6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8AB48"/>
                </a:solidFill>
              </a:rPr>
              <a:t>www.synapse-energy.com  |  ©2023 Synapse Energy Economics Inc. All rights reserved.</a:t>
            </a:r>
            <a:endParaRPr lang="en-US" dirty="0">
              <a:solidFill>
                <a:srgbClr val="F8AB48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23BD88-9715-6A21-2DB2-8F8EADC79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99383EB-52C8-E80D-8B38-6585A47D4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650" y="1319213"/>
            <a:ext cx="8276590" cy="5507054"/>
          </a:xfrm>
        </p:spPr>
        <p:txBody>
          <a:bodyPr>
            <a:normAutofit/>
          </a:bodyPr>
          <a:lstStyle/>
          <a:p>
            <a:pPr marL="400050" marR="457200" indent="-285750" fontAlgn="ctr">
              <a:spcBef>
                <a:spcPts val="900"/>
              </a:spcBef>
              <a:tabLst>
                <a:tab pos="914400" algn="l"/>
              </a:tabLst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Boston BERDO and Cambridge BEUDO</a:t>
            </a:r>
          </a:p>
          <a:p>
            <a:pPr marL="400050" marR="457200" indent="-285750" fontAlgn="ctr">
              <a:spcBef>
                <a:spcPts val="900"/>
              </a:spcBef>
              <a:tabLst>
                <a:tab pos="914400" algn="l"/>
              </a:tabLst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Wide range of financial incentives</a:t>
            </a:r>
          </a:p>
          <a:p>
            <a:pPr marL="400050" marR="457200" indent="-285750" fontAlgn="ctr">
              <a:spcBef>
                <a:spcPts val="900"/>
              </a:spcBef>
              <a:tabLst>
                <a:tab pos="914400" algn="l"/>
              </a:tabLst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State’s obligation: 2050 net zero GHG emissions </a:t>
            </a:r>
          </a:p>
          <a:p>
            <a:pPr marL="400050" marR="457200" indent="-285750" fontAlgn="ctr">
              <a:spcBef>
                <a:spcPts val="900"/>
              </a:spcBef>
              <a:tabLst>
                <a:tab pos="914400" algn="l"/>
              </a:tabLst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 Climate Law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2800" b="1" dirty="0"/>
              <a:t>Large Building Energy Use Reporting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sz="2800" b="1" dirty="0"/>
              <a:t> 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Active legislature – several bills</a:t>
            </a:r>
          </a:p>
          <a:p>
            <a:pPr marL="742950" marR="457200" lvl="1" indent="-285750" fontAlgn="ctr">
              <a:spcBef>
                <a:spcPts val="900"/>
              </a:spcBef>
              <a:tabLst>
                <a:tab pos="914400" algn="l"/>
              </a:tabLst>
            </a:pPr>
            <a:r>
              <a:rPr lang="en-U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S.2232 in 2023 BERDO-like state law for bldgs. &gt;20,000</a:t>
            </a:r>
          </a:p>
          <a:p>
            <a:pPr marL="742950" marR="457200" lvl="1" indent="-285750" fontAlgn="ctr">
              <a:spcBef>
                <a:spcPts val="900"/>
              </a:spcBef>
              <a:tabLst>
                <a:tab pos="914400" algn="l"/>
              </a:tabLst>
            </a:pPr>
            <a:r>
              <a:rPr lang="en-US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S.2144 in 2024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Lewis, Rausch, Cruz, Eldridge Emission… intensity targets for &gt;20,000</a:t>
            </a:r>
          </a:p>
          <a:p>
            <a:pPr marL="742950" marR="457200" lvl="1" indent="-285750" fontAlgn="ctr">
              <a:spcBef>
                <a:spcPts val="900"/>
              </a:spcBef>
              <a:tabLst>
                <a:tab pos="9144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S…… in 2024 Barrett, Rausch,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Sabadosa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Eldridge  Disclose… Home Energy Efficiency Rating</a:t>
            </a:r>
          </a:p>
          <a:p>
            <a:pPr marL="742950" marR="457200" lvl="1" indent="-285750" fontAlgn="ctr">
              <a:spcBef>
                <a:spcPts val="900"/>
              </a:spcBef>
              <a:tabLst>
                <a:tab pos="914400" algn="l"/>
              </a:tabLst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S…..in 2025: amended S.2144 underway</a:t>
            </a: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2C1EC-3249-8874-F81A-B88F716916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215" y="1048141"/>
            <a:ext cx="1840437" cy="238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4AAC-2559-F2FE-D69E-E77F8913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66057"/>
            <a:ext cx="10515600" cy="225674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Newton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39C73-1136-C8AE-0C5B-13178180C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6019800"/>
          </a:xfrm>
        </p:spPr>
        <p:txBody>
          <a:bodyPr>
            <a:normAutofit/>
          </a:bodyPr>
          <a:lstStyle/>
          <a:p>
            <a:pPr lvl="2"/>
            <a:endParaRPr lang="en-US" b="1" dirty="0"/>
          </a:p>
          <a:p>
            <a:r>
              <a:rPr lang="en-US" sz="3000" b="1" dirty="0"/>
              <a:t>Progress made with New Construction </a:t>
            </a:r>
            <a:r>
              <a:rPr lang="en-US" sz="3000" b="1" dirty="0">
                <a:sym typeface="Wingdings" panose="05000000000000000000" pitchFamily="2" charset="2"/>
              </a:rPr>
              <a:t> future</a:t>
            </a:r>
            <a:r>
              <a:rPr lang="en-US" sz="3000" b="1" dirty="0"/>
              <a:t> </a:t>
            </a:r>
          </a:p>
          <a:p>
            <a:pPr lvl="2"/>
            <a:r>
              <a:rPr lang="en-US" sz="2600" b="1" dirty="0"/>
              <a:t>Specialized stretch code</a:t>
            </a:r>
          </a:p>
          <a:p>
            <a:pPr lvl="2"/>
            <a:r>
              <a:rPr lang="en-US" sz="2600" b="1" dirty="0"/>
              <a:t>10 communities pilot</a:t>
            </a:r>
            <a:endParaRPr lang="en-US" b="1" dirty="0"/>
          </a:p>
          <a:p>
            <a:r>
              <a:rPr lang="en-US" sz="3000" b="1" dirty="0"/>
              <a:t>2020 GHG Emission Inventory:</a:t>
            </a:r>
          </a:p>
          <a:p>
            <a:pPr lvl="2"/>
            <a:r>
              <a:rPr lang="en-US" sz="2600" b="1" dirty="0"/>
              <a:t>No progress with emission reductions in a decade</a:t>
            </a:r>
            <a:endParaRPr lang="en-US" b="1" dirty="0"/>
          </a:p>
          <a:p>
            <a:pPr lvl="1"/>
            <a:endParaRPr lang="en-US" b="1" dirty="0"/>
          </a:p>
          <a:p>
            <a:r>
              <a:rPr lang="en-US" sz="3000" b="1" u="sng" dirty="0"/>
              <a:t>Enabling conditions: </a:t>
            </a:r>
          </a:p>
          <a:p>
            <a:pPr lvl="1"/>
            <a:r>
              <a:rPr lang="en-US" b="1" dirty="0"/>
              <a:t>Energy Commission</a:t>
            </a:r>
            <a:r>
              <a:rPr lang="en-US" dirty="0"/>
              <a:t>: Commitment to analysis and policy development</a:t>
            </a:r>
          </a:p>
          <a:p>
            <a:pPr lvl="1"/>
            <a:r>
              <a:rPr lang="en-US" b="1" dirty="0"/>
              <a:t>Bill Ferguson, </a:t>
            </a:r>
            <a:r>
              <a:rPr lang="en-US" dirty="0"/>
              <a:t>Co-director of Sustainability becomes a  leader</a:t>
            </a:r>
          </a:p>
          <a:p>
            <a:pPr lvl="1"/>
            <a:r>
              <a:rPr lang="en-US" b="1" dirty="0"/>
              <a:t>The Mayor </a:t>
            </a:r>
            <a:r>
              <a:rPr lang="en-US" dirty="0"/>
              <a:t>gives green light </a:t>
            </a:r>
          </a:p>
          <a:p>
            <a:pPr lvl="1"/>
            <a:r>
              <a:rPr lang="en-US" b="1" dirty="0"/>
              <a:t>Learning from others: </a:t>
            </a:r>
            <a:r>
              <a:rPr lang="en-US" dirty="0"/>
              <a:t>Cambridge, Boston and Maryland</a:t>
            </a:r>
          </a:p>
          <a:p>
            <a:pPr lvl="1"/>
            <a:r>
              <a:rPr lang="en-US" b="1" dirty="0"/>
              <a:t>Political safety: </a:t>
            </a:r>
            <a:r>
              <a:rPr lang="en-US" dirty="0"/>
              <a:t>14 other programs nationally </a:t>
            </a:r>
          </a:p>
        </p:txBody>
      </p:sp>
    </p:spTree>
    <p:extLst>
      <p:ext uri="{BB962C8B-B14F-4D97-AF65-F5344CB8AC3E}">
        <p14:creationId xmlns:p14="http://schemas.microsoft.com/office/powerpoint/2010/main" val="35800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6E7B-B7DD-8563-2303-86C098F0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Declining emission targets 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Zero in 2050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 descr="A graph showing different types of energy">
            <a:extLst>
              <a:ext uri="{FF2B5EF4-FFF2-40B4-BE49-F238E27FC236}">
                <a16:creationId xmlns:a16="http://schemas.microsoft.com/office/drawing/2014/main" id="{CCED2E15-AF69-10E0-CB8F-6A802ADC1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99"/>
          <a:stretch/>
        </p:blipFill>
        <p:spPr>
          <a:xfrm>
            <a:off x="868200" y="1825625"/>
            <a:ext cx="6747200" cy="435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9273DB-92EB-ADEE-1488-AF1EE8E9EF85}"/>
              </a:ext>
            </a:extLst>
          </p:cNvPr>
          <p:cNvSpPr txBox="1"/>
          <p:nvPr/>
        </p:nvSpPr>
        <p:spPr>
          <a:xfrm>
            <a:off x="8458200" y="2781300"/>
            <a:ext cx="3372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discuss reasons</a:t>
            </a:r>
          </a:p>
          <a:p>
            <a:r>
              <a:rPr lang="en-US" dirty="0"/>
              <a:t>for why different than Boston</a:t>
            </a:r>
          </a:p>
          <a:p>
            <a:r>
              <a:rPr lang="en-US" u="sng" dirty="0"/>
              <a:t>In the Q&amp;A:</a:t>
            </a:r>
          </a:p>
          <a:p>
            <a:endParaRPr lang="en-US" dirty="0"/>
          </a:p>
          <a:p>
            <a:r>
              <a:rPr lang="en-US" dirty="0"/>
              <a:t> - no electricity</a:t>
            </a:r>
          </a:p>
          <a:p>
            <a:endParaRPr lang="en-US" dirty="0"/>
          </a:p>
          <a:p>
            <a:r>
              <a:rPr lang="en-US" dirty="0"/>
              <a:t>- Timing &amp; reduction levels </a:t>
            </a:r>
          </a:p>
        </p:txBody>
      </p:sp>
    </p:spTree>
    <p:extLst>
      <p:ext uri="{BB962C8B-B14F-4D97-AF65-F5344CB8AC3E}">
        <p14:creationId xmlns:p14="http://schemas.microsoft.com/office/powerpoint/2010/main" val="1104264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plate - PPT">
  <a:themeElements>
    <a:clrScheme name="Synapse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3376"/>
      </a:accent1>
      <a:accent2>
        <a:srgbClr val="377FE7"/>
      </a:accent2>
      <a:accent3>
        <a:srgbClr val="F8AB48"/>
      </a:accent3>
      <a:accent4>
        <a:srgbClr val="EFF9FE"/>
      </a:accent4>
      <a:accent5>
        <a:srgbClr val="18224A"/>
      </a:accent5>
      <a:accent6>
        <a:srgbClr val="39C5A9"/>
      </a:accent6>
      <a:hlink>
        <a:srgbClr val="000000"/>
      </a:hlink>
      <a:folHlink>
        <a:srgbClr val="595959"/>
      </a:folHlink>
    </a:clrScheme>
    <a:fontScheme name="Energy Guides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- PPT" id="{F1B392D0-C766-4F7C-A195-2D78BB0E7FEB}" vid="{7EEA109F-76F1-4446-9DAF-8B735BE8DC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1670</Words>
  <Application>Microsoft Office PowerPoint</Application>
  <PresentationFormat>Widescreen</PresentationFormat>
  <Paragraphs>383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Wingdings</vt:lpstr>
      <vt:lpstr>Office Theme</vt:lpstr>
      <vt:lpstr>template - PPT</vt:lpstr>
      <vt:lpstr>Presentation on Newton BERDO to BEA</vt:lpstr>
      <vt:lpstr>In December  24 member Newton City Council  Unanimously adopted  Building Energy Reduction and Disclosure Ordinance BERDO unanimous vote! </vt:lpstr>
      <vt:lpstr>PowerPoint Presentation</vt:lpstr>
      <vt:lpstr>Key features of BERDO </vt:lpstr>
      <vt:lpstr>Why BERDO in Newton?</vt:lpstr>
      <vt:lpstr>National Context:  Building Performance Standards</vt:lpstr>
      <vt:lpstr>Massachusetts Context:  Idea whose time has come</vt:lpstr>
      <vt:lpstr>Newton Context</vt:lpstr>
      <vt:lpstr>Declining emission targets  Zero in 2050</vt:lpstr>
      <vt:lpstr>Staggered implementation </vt:lpstr>
      <vt:lpstr>The Process: First 2.5-years </vt:lpstr>
      <vt:lpstr>The Process: 2.5 -- 3.5 years</vt:lpstr>
      <vt:lpstr>   Costs</vt:lpstr>
      <vt:lpstr>Administrative burden</vt:lpstr>
      <vt:lpstr>Opposition</vt:lpstr>
      <vt:lpstr>Summary</vt:lpstr>
      <vt:lpstr>PowerPoint Presentation</vt:lpstr>
      <vt:lpstr>Proposed Rate of Emissions Reduction</vt:lpstr>
      <vt:lpstr>BERDO rent cost impact:   ACP ($234/MT CO2)</vt:lpstr>
      <vt:lpstr>Newton Berdo residential case study</vt:lpstr>
      <vt:lpstr>PowerPoint Presentation</vt:lpstr>
      <vt:lpstr>Newton Large Buildings (Including Residential Condos)</vt:lpstr>
      <vt:lpstr>Why BERDO?</vt:lpstr>
      <vt:lpstr>PowerPoint Presentation</vt:lpstr>
      <vt:lpstr>Boston as a Model: Proposed Differences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Newton BERDO to BEA</dc:title>
  <dc:creator>Halina Brown</dc:creator>
  <cp:lastModifiedBy>Halina Brown</cp:lastModifiedBy>
  <cp:revision>99</cp:revision>
  <cp:lastPrinted>2025-02-05T00:21:53Z</cp:lastPrinted>
  <dcterms:created xsi:type="dcterms:W3CDTF">2025-01-08T19:20:53Z</dcterms:created>
  <dcterms:modified xsi:type="dcterms:W3CDTF">2025-02-27T22:48:32Z</dcterms:modified>
</cp:coreProperties>
</file>